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ink/ink3.xml" ContentType="application/inkml+xml"/>
  <Override PartName="/ppt/ink/ink4.xml" ContentType="application/inkml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70" r:id="rId3"/>
    <p:sldId id="271" r:id="rId4"/>
    <p:sldId id="272" r:id="rId5"/>
    <p:sldId id="257" r:id="rId6"/>
    <p:sldId id="258" r:id="rId7"/>
    <p:sldId id="259" r:id="rId8"/>
    <p:sldId id="260" r:id="rId9"/>
    <p:sldId id="261" r:id="rId10"/>
    <p:sldId id="275" r:id="rId11"/>
    <p:sldId id="274" r:id="rId12"/>
    <p:sldId id="262" r:id="rId13"/>
    <p:sldId id="267" r:id="rId14"/>
    <p:sldId id="263" r:id="rId15"/>
    <p:sldId id="268" r:id="rId16"/>
    <p:sldId id="264" r:id="rId17"/>
    <p:sldId id="266" r:id="rId18"/>
    <p:sldId id="265" r:id="rId19"/>
    <p:sldId id="273" r:id="rId20"/>
    <p:sldId id="276" r:id="rId21"/>
    <p:sldId id="277" r:id="rId22"/>
    <p:sldId id="279" r:id="rId23"/>
    <p:sldId id="280" r:id="rId24"/>
    <p:sldId id="281" r:id="rId25"/>
    <p:sldId id="278" r:id="rId26"/>
    <p:sldId id="282" r:id="rId27"/>
    <p:sldId id="283" r:id="rId28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amaria Skanjeti" initials="AS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188" y="2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34" Type="http://schemas.openxmlformats.org/officeDocument/2006/relationships/tableStyles" Target="tableStyles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theme" Target="theme/theme1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notesMaster" Target="notesMasters/notesMaster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viewProps" Target="viewProps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presProps" Target="presProps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commentAuthors" Target="commentAuthors.xml" 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7T18:58:20.7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6128 0 0,'0'0'0'0'0,"0"0"0"0"0,0 0 0 0 0,0 0 24 0 0,0 0 16 0 0,0 0-8 0 0,0 0 8 0 0,0 0-16 0 0,0 0 8 0 0,0 0-8 0 0,0 0 0 0 0,0 0-24 0 0,0 0 0 0 0,0 0 0 0 0,0 0 0 0 0,0 0 0 0 0,0 0 0 0 0,0 0 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7T19:00:32.9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5224 0 0,'0'0'0'0'0,"0"0"0"0"0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7T18:59:05.6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7632 0 0,'0'0'0'0'0,"0"0"0"0"0,0 0-184 0 0,0 0 0 0 0,0 0 8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7T19:00:17.6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 26 4120 0 0,'0'0'0'0'0,"0"0"0"0"0,0 0 0 0 0,-30-18 8 0 0,19 21 0 0 0,8-3 0 0 0,0-3 0 0 0,1-1 0 0 0,2 0 0 0 0,2 4 0 0 0,-2 0 8 0 0,0 0-56 0 0,3 0 16 0 0,0 4-16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4AF6D4-D05B-4617-8D15-0447C2B54208}" type="datetimeFigureOut">
              <a:rPr lang="it-IT" smtClean="0"/>
              <a:t>12/03/2022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27A914-9685-4B5E-84D1-99F43117EEE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0628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27A914-9685-4B5E-84D1-99F43117EEE5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59999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Femmina 1 </a:t>
            </a:r>
            <a:r>
              <a:rPr lang="it-IT" dirty="0" err="1"/>
              <a:t>yoyMaschio</a:t>
            </a:r>
            <a:r>
              <a:rPr lang="it-IT" dirty="0"/>
              <a:t> 3 </a:t>
            </a:r>
            <a:r>
              <a:rPr lang="it-IT" dirty="0" err="1"/>
              <a:t>yoyo</a:t>
            </a:r>
            <a:endParaRPr lang="it-IT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o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27A914-9685-4B5E-84D1-99F43117EEE5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017108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12/03/2022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12/03/2022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12/03/2022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12/03/2022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12/03/2022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12/03/2022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12/03/2022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12/03/2022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12/03/2022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12/03/2022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12/03/2022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6055F8-1D02-4417-9241-55C834FD9970}" type="datetimeFigureOut">
              <a:rPr lang="it-IT" smtClean="0"/>
              <a:pPr/>
              <a:t>12/03/2022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 /><Relationship Id="rId2" Type="http://schemas.openxmlformats.org/officeDocument/2006/relationships/image" Target="../media/image11.jpeg" /><Relationship Id="rId1" Type="http://schemas.openxmlformats.org/officeDocument/2006/relationships/slideLayout" Target="../slideLayouts/slideLayout6.xml" 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 /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6.xml" 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 /><Relationship Id="rId1" Type="http://schemas.openxmlformats.org/officeDocument/2006/relationships/slideLayout" Target="../slideLayouts/slideLayout6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 /><Relationship Id="rId1" Type="http://schemas.openxmlformats.org/officeDocument/2006/relationships/slideLayout" Target="../slideLayouts/slideLayout6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 /><Relationship Id="rId1" Type="http://schemas.openxmlformats.org/officeDocument/2006/relationships/slideLayout" Target="../slideLayouts/slideLayout6.xml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6.xml" 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 /><Relationship Id="rId1" Type="http://schemas.openxmlformats.org/officeDocument/2006/relationships/slideLayout" Target="../slideLayouts/slideLayout6.xml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 /><Relationship Id="rId1" Type="http://schemas.openxmlformats.org/officeDocument/2006/relationships/slideLayout" Target="../slideLayouts/slideLayout6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2.xml" 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 /><Relationship Id="rId1" Type="http://schemas.openxmlformats.org/officeDocument/2006/relationships/slideLayout" Target="../slideLayouts/slideLayout6.xml" 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 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 /><Relationship Id="rId2" Type="http://schemas.openxmlformats.org/officeDocument/2006/relationships/image" Target="../media/image21.jpeg" /><Relationship Id="rId1" Type="http://schemas.openxmlformats.org/officeDocument/2006/relationships/slideLayout" Target="../slideLayouts/slideLayout6.xml" 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 /><Relationship Id="rId2" Type="http://schemas.openxmlformats.org/officeDocument/2006/relationships/image" Target="../media/image23.jpeg" /><Relationship Id="rId1" Type="http://schemas.openxmlformats.org/officeDocument/2006/relationships/slideLayout" Target="../slideLayouts/slideLayout6.xml" 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 /><Relationship Id="rId2" Type="http://schemas.openxmlformats.org/officeDocument/2006/relationships/image" Target="../media/image25.jpeg" /><Relationship Id="rId1" Type="http://schemas.openxmlformats.org/officeDocument/2006/relationships/slideLayout" Target="../slideLayouts/slideLayout6.xml" 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 /><Relationship Id="rId2" Type="http://schemas.openxmlformats.org/officeDocument/2006/relationships/image" Target="../media/image27.jpeg" /><Relationship Id="rId1" Type="http://schemas.openxmlformats.org/officeDocument/2006/relationships/slideLayout" Target="../slideLayouts/slideLayout6.xml" /><Relationship Id="rId4" Type="http://schemas.openxmlformats.org/officeDocument/2006/relationships/image" Target="../media/image29.jpeg" 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 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 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 /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6.xml" /><Relationship Id="rId4" Type="http://schemas.openxmlformats.org/officeDocument/2006/relationships/image" Target="../media/image30.pn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 /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6.xml" /><Relationship Id="rId5" Type="http://schemas.openxmlformats.org/officeDocument/2006/relationships/image" Target="../media/image30.png" /><Relationship Id="rId4" Type="http://schemas.openxmlformats.org/officeDocument/2006/relationships/customXml" Target="../ink/ink2.xml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 /><Relationship Id="rId7" Type="http://schemas.openxmlformats.org/officeDocument/2006/relationships/image" Target="../media/image30.png" /><Relationship Id="rId2" Type="http://schemas.openxmlformats.org/officeDocument/2006/relationships/slideLayout" Target="../slideLayouts/slideLayout2.xml" /><Relationship Id="rId1" Type="http://schemas.openxmlformats.org/officeDocument/2006/relationships/themeOverride" Target="../theme/themeOverride1.xml" /><Relationship Id="rId6" Type="http://schemas.openxmlformats.org/officeDocument/2006/relationships/customXml" Target="../ink/ink3.xml" /><Relationship Id="rId5" Type="http://schemas.openxmlformats.org/officeDocument/2006/relationships/image" Target="../media/image5.jpeg" /><Relationship Id="rId4" Type="http://schemas.openxmlformats.org/officeDocument/2006/relationships/image" Target="../media/image6.png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 /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9.png" /><Relationship Id="rId4" Type="http://schemas.openxmlformats.org/officeDocument/2006/relationships/customXml" Target="../ink/ink4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 /><Relationship Id="rId1" Type="http://schemas.openxmlformats.org/officeDocument/2006/relationships/slideLayout" Target="../slideLayouts/slideLayout6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BFE1AD3-B2BC-4567-8B4A-DCB8F90809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D70A28E-4FD8-4474-A206-E15B5EBB30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85801"/>
            <a:ext cx="9141714" cy="521767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DE75AAD-F4A4-4ED2-9A2F-B2412F936C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5" t="20008" r="8214" b="52759"/>
          <a:stretch/>
        </p:blipFill>
        <p:spPr>
          <a:xfrm flipV="1">
            <a:off x="1" y="0"/>
            <a:ext cx="9143999" cy="2235323"/>
          </a:xfrm>
          <a:custGeom>
            <a:avLst/>
            <a:gdLst>
              <a:gd name="connsiteX0" fmla="*/ 0 w 12191999"/>
              <a:gd name="connsiteY0" fmla="*/ 2235323 h 2235323"/>
              <a:gd name="connsiteX1" fmla="*/ 12191999 w 12191999"/>
              <a:gd name="connsiteY1" fmla="*/ 2235323 h 2235323"/>
              <a:gd name="connsiteX2" fmla="*/ 12191999 w 12191999"/>
              <a:gd name="connsiteY2" fmla="*/ 0 h 2235323"/>
              <a:gd name="connsiteX3" fmla="*/ 0 w 12191999"/>
              <a:gd name="connsiteY3" fmla="*/ 0 h 2235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2235323">
                <a:moveTo>
                  <a:pt x="0" y="2235323"/>
                </a:moveTo>
                <a:lnTo>
                  <a:pt x="12191999" y="2235323"/>
                </a:lnTo>
                <a:lnTo>
                  <a:pt x="12191999" y="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65443" y="1601735"/>
            <a:ext cx="8013114" cy="1991979"/>
          </a:xfrm>
        </p:spPr>
        <p:txBody>
          <a:bodyPr anchor="b">
            <a:normAutofit/>
          </a:bodyPr>
          <a:lstStyle/>
          <a:p>
            <a:r>
              <a:rPr lang="ar-SA" sz="5700">
                <a:solidFill>
                  <a:srgbClr val="FFFFFF"/>
                </a:solidFill>
              </a:rPr>
              <a:t>Essere bambino in Marocco</a:t>
            </a:r>
            <a:endParaRPr lang="it-IT" sz="5700" dirty="0">
              <a:solidFill>
                <a:srgbClr val="FFFFFF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A20CE0B-92EC-45FD-8F68-38003D6D8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5" t="-1" r="8214" b="80325"/>
          <a:stretch/>
        </p:blipFill>
        <p:spPr>
          <a:xfrm flipV="1">
            <a:off x="0" y="4586080"/>
            <a:ext cx="9143999" cy="1614974"/>
          </a:xfrm>
          <a:custGeom>
            <a:avLst/>
            <a:gdLst>
              <a:gd name="connsiteX0" fmla="*/ 0 w 12191999"/>
              <a:gd name="connsiteY0" fmla="*/ 1614974 h 1614974"/>
              <a:gd name="connsiteX1" fmla="*/ 12191999 w 12191999"/>
              <a:gd name="connsiteY1" fmla="*/ 1614974 h 1614974"/>
              <a:gd name="connsiteX2" fmla="*/ 12191999 w 12191999"/>
              <a:gd name="connsiteY2" fmla="*/ 0 h 1614974"/>
              <a:gd name="connsiteX3" fmla="*/ 0 w 12191999"/>
              <a:gd name="connsiteY3" fmla="*/ 0 h 1614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1614974">
                <a:moveTo>
                  <a:pt x="0" y="1614974"/>
                </a:moveTo>
                <a:lnTo>
                  <a:pt x="12191999" y="1614974"/>
                </a:lnTo>
                <a:lnTo>
                  <a:pt x="12191999" y="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899592" y="3720441"/>
            <a:ext cx="7101908" cy="865639"/>
          </a:xfrm>
        </p:spPr>
        <p:txBody>
          <a:bodyPr anchor="t">
            <a:normAutofit fontScale="85000" lnSpcReduction="20000"/>
          </a:bodyPr>
          <a:lstStyle/>
          <a:p>
            <a:r>
              <a:rPr lang="it-IT" sz="2800" dirty="0">
                <a:solidFill>
                  <a:srgbClr val="FFFFFF"/>
                </a:solidFill>
              </a:rPr>
              <a:t>Mediatrice linguistico culturale di origine marocchina </a:t>
            </a:r>
          </a:p>
          <a:p>
            <a:r>
              <a:rPr lang="it-IT" sz="3300" b="1" dirty="0" err="1">
                <a:solidFill>
                  <a:srgbClr val="FFFFFF"/>
                </a:solidFill>
              </a:rPr>
              <a:t>Hanane</a:t>
            </a:r>
            <a:r>
              <a:rPr lang="it-IT" sz="3300" b="1" dirty="0">
                <a:solidFill>
                  <a:srgbClr val="FFFFFF"/>
                </a:solidFill>
              </a:rPr>
              <a:t> </a:t>
            </a:r>
            <a:r>
              <a:rPr lang="it-IT" sz="3300" b="1" dirty="0" err="1">
                <a:solidFill>
                  <a:srgbClr val="FFFFFF"/>
                </a:solidFill>
              </a:rPr>
              <a:t>Byad</a:t>
            </a:r>
            <a:endParaRPr lang="it-IT" sz="33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8B99F31-BBCD-8A48-8E68-508A5CBB8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320" y="211663"/>
            <a:ext cx="8229600" cy="1143000"/>
          </a:xfrm>
        </p:spPr>
        <p:txBody>
          <a:bodyPr/>
          <a:lstStyle/>
          <a:p>
            <a:r>
              <a:rPr lang="it-IT"/>
              <a:t>Il parto 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FCCA08A-F336-3E49-9990-7E27AA3D3081}"/>
              </a:ext>
            </a:extLst>
          </p:cNvPr>
          <p:cNvSpPr txBox="1"/>
          <p:nvPr/>
        </p:nvSpPr>
        <p:spPr>
          <a:xfrm rot="10800000" flipV="1">
            <a:off x="2303092" y="1415846"/>
            <a:ext cx="536525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2800" dirty="0"/>
              <a:t>Parto a casa: ostetrica tradizionale </a:t>
            </a:r>
          </a:p>
          <a:p>
            <a:pPr algn="l"/>
            <a:r>
              <a:rPr lang="it-IT" sz="2800" dirty="0"/>
              <a:t>Parto in ospedale: medici e equipe ostetriche ospedaliere </a:t>
            </a:r>
          </a:p>
        </p:txBody>
      </p:sp>
      <p:pic>
        <p:nvPicPr>
          <p:cNvPr id="4" name="Immagine 4">
            <a:extLst>
              <a:ext uri="{FF2B5EF4-FFF2-40B4-BE49-F238E27FC236}">
                <a16:creationId xmlns:a16="http://schemas.microsoft.com/office/drawing/2014/main" id="{AD5B83C8-4EF9-C641-A0D6-A7F3543047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70" y="3261844"/>
            <a:ext cx="3735500" cy="2986725"/>
          </a:xfrm>
          <a:prstGeom prst="rect">
            <a:avLst/>
          </a:prstGeom>
        </p:spPr>
      </p:pic>
      <p:pic>
        <p:nvPicPr>
          <p:cNvPr id="5" name="Immagine 5">
            <a:extLst>
              <a:ext uri="{FF2B5EF4-FFF2-40B4-BE49-F238E27FC236}">
                <a16:creationId xmlns:a16="http://schemas.microsoft.com/office/drawing/2014/main" id="{9853BF9E-7BE9-134A-B763-B013B846B9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042" y="3261844"/>
            <a:ext cx="4427333" cy="2986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5867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DFE22ED-A7C8-984F-9F60-EF258E0E1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Il significato della parola « tifl» طفل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F424809-6604-D848-9E41-730A2F4E96F5}"/>
              </a:ext>
            </a:extLst>
          </p:cNvPr>
          <p:cNvSpPr txBox="1"/>
          <p:nvPr/>
        </p:nvSpPr>
        <p:spPr>
          <a:xfrm>
            <a:off x="2285100" y="3242984"/>
            <a:ext cx="4570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endParaRPr lang="it-IT" sz="1800" b="0" i="0" u="none" strike="noStrike">
              <a:effectLst/>
              <a:latin typeface="Arial" panose="020B0604020202020204" pitchFamily="34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163D8D47-537E-EF40-B49F-A3FE0ABE6719}"/>
              </a:ext>
            </a:extLst>
          </p:cNvPr>
          <p:cNvSpPr txBox="1"/>
          <p:nvPr/>
        </p:nvSpPr>
        <p:spPr>
          <a:xfrm>
            <a:off x="2286225" y="3245233"/>
            <a:ext cx="45724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endParaRPr lang="it-IT" sz="1800" b="0" i="0" u="none" strike="noStrike">
              <a:effectLst/>
              <a:latin typeface="Arial" panose="020B0604020202020204" pitchFamily="34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17955C1-2A3B-034D-8922-469098BDE7AC}"/>
              </a:ext>
            </a:extLst>
          </p:cNvPr>
          <p:cNvSpPr txBox="1"/>
          <p:nvPr/>
        </p:nvSpPr>
        <p:spPr>
          <a:xfrm>
            <a:off x="566777" y="1720840"/>
            <a:ext cx="705322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3600" dirty="0"/>
              <a:t>La parola «</a:t>
            </a:r>
            <a:r>
              <a:rPr lang="it-IT" sz="3600" dirty="0" err="1"/>
              <a:t>tifl</a:t>
            </a:r>
            <a:r>
              <a:rPr lang="it-IT" sz="3600" dirty="0"/>
              <a:t>» nel dizionario arabo vuol dire una parte di una cosa, l’inizio di una cosa</a:t>
            </a:r>
          </a:p>
          <a:p>
            <a:pPr algn="l"/>
            <a:r>
              <a:rPr lang="it-IT" sz="3600" dirty="0"/>
              <a:t>La parola «</a:t>
            </a:r>
            <a:r>
              <a:rPr lang="it-IT" sz="3600" dirty="0" err="1"/>
              <a:t>tifl</a:t>
            </a:r>
            <a:r>
              <a:rPr lang="it-IT" sz="3600" dirty="0"/>
              <a:t>» definisce una parte della vita dell’individuo fino all’età della pubertà </a:t>
            </a:r>
          </a:p>
        </p:txBody>
      </p:sp>
    </p:spTree>
    <p:extLst>
      <p:ext uri="{BB962C8B-B14F-4D97-AF65-F5344CB8AC3E}">
        <p14:creationId xmlns:p14="http://schemas.microsoft.com/office/powerpoint/2010/main" val="6178124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10085" y="566777"/>
            <a:ext cx="8229600" cy="2179598"/>
          </a:xfrm>
        </p:spPr>
        <p:txBody>
          <a:bodyPr>
            <a:normAutofit fontScale="90000"/>
          </a:bodyPr>
          <a:lstStyle/>
          <a:p>
            <a:r>
              <a:rPr lang="ar-SA" dirty="0">
                <a:solidFill>
                  <a:srgbClr val="000000"/>
                </a:solidFill>
              </a:rPr>
              <a:t>Nascita</a:t>
            </a:r>
            <a:r>
              <a:rPr lang="en-US" dirty="0">
                <a:solidFill>
                  <a:srgbClr val="000000"/>
                </a:solidFill>
              </a:rPr>
              <a:t> del bambino e </a:t>
            </a:r>
            <a:r>
              <a:rPr lang="en-US" dirty="0" err="1">
                <a:solidFill>
                  <a:srgbClr val="000000"/>
                </a:solidFill>
              </a:rPr>
              <a:t>il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ar-SA" dirty="0">
                <a:solidFill>
                  <a:srgbClr val="000000"/>
                </a:solidFill>
              </a:rPr>
              <a:t>richiamo </a:t>
            </a:r>
            <a:r>
              <a:rPr lang="en-US" dirty="0" err="1">
                <a:solidFill>
                  <a:srgbClr val="000000"/>
                </a:solidFill>
              </a:rPr>
              <a:t>alla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preghiera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nell</a:t>
            </a:r>
            <a:r>
              <a:rPr lang="en-US" dirty="0">
                <a:solidFill>
                  <a:srgbClr val="000000"/>
                </a:solidFill>
              </a:rPr>
              <a:t>’</a:t>
            </a:r>
            <a:r>
              <a:rPr lang="ar-SA" dirty="0">
                <a:solidFill>
                  <a:srgbClr val="000000"/>
                </a:solidFill>
              </a:rPr>
              <a:t>orecchio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ar-SA" dirty="0">
                <a:solidFill>
                  <a:srgbClr val="000000"/>
                </a:solidFill>
              </a:rPr>
              <a:t>destro </a:t>
            </a:r>
            <a:r>
              <a:rPr lang="en-US" dirty="0">
                <a:solidFill>
                  <a:srgbClr val="000000"/>
                </a:solidFill>
              </a:rPr>
              <a:t>del bambino</a:t>
            </a:r>
            <a:br>
              <a:rPr lang="en-US" dirty="0">
                <a:solidFill>
                  <a:srgbClr val="000000"/>
                </a:solidFill>
              </a:rPr>
            </a:br>
            <a:endParaRPr lang="it-IT" dirty="0"/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064534DA-94EE-437B-98E9-DB6F68FF946D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0" y="2174875"/>
            <a:ext cx="4040188" cy="3951288"/>
          </a:xfrm>
        </p:spPr>
        <p:txBody>
          <a:bodyPr/>
          <a:lstStyle/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sp>
        <p:nvSpPr>
          <p:cNvPr id="8" name="Segnaposto contenuto 6">
            <a:extLst>
              <a:ext uri="{FF2B5EF4-FFF2-40B4-BE49-F238E27FC236}">
                <a16:creationId xmlns:a16="http://schemas.microsoft.com/office/drawing/2014/main" id="{610E88D8-0098-43FC-959F-A927FD160D9A}"/>
              </a:ext>
            </a:extLst>
          </p:cNvPr>
          <p:cNvSpPr txBox="1">
            <a:spLocks/>
          </p:cNvSpPr>
          <p:nvPr/>
        </p:nvSpPr>
        <p:spPr>
          <a:xfrm>
            <a:off x="3056082" y="2891534"/>
            <a:ext cx="3530103" cy="37888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8600">
              <a:spcAft>
                <a:spcPts val="600"/>
              </a:spcAft>
              <a:buFont typeface="Arial" pitchFamily="34" charset="0"/>
              <a:buChar char="•"/>
            </a:pP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3" name="Immagine 3">
            <a:extLst>
              <a:ext uri="{FF2B5EF4-FFF2-40B4-BE49-F238E27FC236}">
                <a16:creationId xmlns:a16="http://schemas.microsoft.com/office/drawing/2014/main" id="{26F21AF3-6E86-5047-90B1-095CA9FFEB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539" y="2746375"/>
            <a:ext cx="5803014" cy="4064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2613530-3F4F-3F4A-8B9F-632DE7FB2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342" y="-1"/>
            <a:ext cx="8890120" cy="5559811"/>
          </a:xfrm>
        </p:spPr>
        <p:txBody>
          <a:bodyPr>
            <a:norm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ar-SA" dirty="0">
                <a:solidFill>
                  <a:schemeClr val="accent3"/>
                </a:solidFill>
              </a:rPr>
              <a:t>Perché  si fa il richiamo alla preghiera nell’orecchio destro </a:t>
            </a:r>
            <a:br>
              <a:rPr lang="it-IT" dirty="0">
                <a:solidFill>
                  <a:schemeClr val="accent3"/>
                </a:solidFill>
              </a:rPr>
            </a:br>
            <a:r>
              <a:rPr lang="ar-SA" dirty="0">
                <a:solidFill>
                  <a:schemeClr val="accent3"/>
                </a:solidFill>
              </a:rPr>
              <a:t>?</a:t>
            </a:r>
            <a:br>
              <a:rPr lang="ar-SA" dirty="0">
                <a:solidFill>
                  <a:schemeClr val="accent3"/>
                </a:solidFill>
              </a:rPr>
            </a:br>
            <a:r>
              <a:rPr lang="ar-SA" dirty="0"/>
              <a:t>Prima cosa che perviene all’orecchio dell’essere umano </a:t>
            </a:r>
            <a:br>
              <a:rPr lang="ar-SA" dirty="0"/>
            </a:br>
            <a:r>
              <a:rPr lang="ar-SA" dirty="0"/>
              <a:t>       Con le parole dell </a:t>
            </a:r>
            <a:r>
              <a:rPr lang="it-IT" dirty="0"/>
              <a:t>«</a:t>
            </a:r>
            <a:r>
              <a:rPr lang="ar-SA" dirty="0"/>
              <a:t>Azan«</a:t>
            </a:r>
            <a:r>
              <a:rPr lang="it-IT" dirty="0"/>
              <a:t> </a:t>
            </a:r>
            <a:r>
              <a:rPr lang="ar-SA" dirty="0"/>
              <a:t>fugge "shaytan" </a:t>
            </a:r>
            <a:br>
              <a:rPr lang="ar-SA" dirty="0"/>
            </a:br>
            <a:r>
              <a:rPr lang="ar-SA" dirty="0"/>
              <a:t>Formula di accesso all’islam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081767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0E2F58BF-12E5-4B5A-AD25-4DAAA2742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58485" y="1122363"/>
            <a:ext cx="301752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2900"/>
              <a:t>Il terzo giorno dopo il parto si prepara un piatto super calorico per la mamma e gli invitati</a:t>
            </a:r>
          </a:p>
        </p:txBody>
      </p:sp>
      <p:sp>
        <p:nvSpPr>
          <p:cNvPr id="73" name="!!accent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1653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0771" y="4546920"/>
            <a:ext cx="30175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t="6356" r="1" b="1"/>
          <a:stretch/>
        </p:blipFill>
        <p:spPr bwMode="auto">
          <a:xfrm>
            <a:off x="4496856" y="10"/>
            <a:ext cx="5492635" cy="68579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50AE66E-DB8B-0B47-A235-B1C571BFB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52" y="445570"/>
            <a:ext cx="8413308" cy="2613225"/>
          </a:xfrm>
        </p:spPr>
        <p:txBody>
          <a:bodyPr>
            <a:normAutofit fontScale="90000"/>
          </a:bodyPr>
          <a:lstStyle/>
          <a:p>
            <a:r>
              <a:rPr lang="ar-SA" dirty="0"/>
              <a:t>La casa del nuovo nascituro  diventa un luogo di incontro</a:t>
            </a:r>
            <a:r>
              <a:rPr lang="it-IT" dirty="0"/>
              <a:t>,</a:t>
            </a:r>
            <a:r>
              <a:rPr lang="ar-SA" dirty="0"/>
              <a:t> gioia e festa per tutta la famiglia fino alla festa dell </a:t>
            </a:r>
            <a:r>
              <a:rPr lang="it-IT" dirty="0"/>
              <a:t>‘</a:t>
            </a:r>
            <a:r>
              <a:rPr lang="ar-SA" dirty="0"/>
              <a:t>Aqiqa      </a:t>
            </a:r>
            <a:br>
              <a:rPr lang="ar-SA" dirty="0"/>
            </a:br>
            <a:r>
              <a:rPr lang="ar-SA" dirty="0"/>
              <a:t>del settimo giorno </a:t>
            </a:r>
            <a:endParaRPr lang="it-IT" dirty="0"/>
          </a:p>
        </p:txBody>
      </p:sp>
      <p:pic>
        <p:nvPicPr>
          <p:cNvPr id="3" name="Immagine 3">
            <a:extLst>
              <a:ext uri="{FF2B5EF4-FFF2-40B4-BE49-F238E27FC236}">
                <a16:creationId xmlns:a16="http://schemas.microsoft.com/office/drawing/2014/main" id="{E6DD2FC4-31D3-254D-918C-01B0062ED5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106" y="3274710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9013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67753" y="640080"/>
            <a:ext cx="2800511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600"/>
              <a:t>Il settimo giorno si annuncia il nome alla famiglia con il sacrificio del montone</a:t>
            </a:r>
          </a:p>
        </p:txBody>
      </p:sp>
      <p:sp>
        <p:nvSpPr>
          <p:cNvPr id="73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7753" y="4409267"/>
            <a:ext cx="2606040" cy="18288"/>
          </a:xfrm>
          <a:custGeom>
            <a:avLst/>
            <a:gdLst>
              <a:gd name="connsiteX0" fmla="*/ 0 w 2606040"/>
              <a:gd name="connsiteY0" fmla="*/ 0 h 18288"/>
              <a:gd name="connsiteX1" fmla="*/ 625450 w 2606040"/>
              <a:gd name="connsiteY1" fmla="*/ 0 h 18288"/>
              <a:gd name="connsiteX2" fmla="*/ 1224839 w 2606040"/>
              <a:gd name="connsiteY2" fmla="*/ 0 h 18288"/>
              <a:gd name="connsiteX3" fmla="*/ 1824228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02409 w 2606040"/>
              <a:gd name="connsiteY6" fmla="*/ 18288 h 18288"/>
              <a:gd name="connsiteX7" fmla="*/ 1276960 w 2606040"/>
              <a:gd name="connsiteY7" fmla="*/ 18288 h 18288"/>
              <a:gd name="connsiteX8" fmla="*/ 67757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  <a:gd name="connsiteX0" fmla="*/ 0 w 2606040"/>
              <a:gd name="connsiteY0" fmla="*/ 0 h 18288"/>
              <a:gd name="connsiteX1" fmla="*/ 599389 w 2606040"/>
              <a:gd name="connsiteY1" fmla="*/ 0 h 18288"/>
              <a:gd name="connsiteX2" fmla="*/ 1303020 w 2606040"/>
              <a:gd name="connsiteY2" fmla="*/ 0 h 18288"/>
              <a:gd name="connsiteX3" fmla="*/ 1876349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80590 w 2606040"/>
              <a:gd name="connsiteY6" fmla="*/ 18288 h 18288"/>
              <a:gd name="connsiteX7" fmla="*/ 1276960 w 2606040"/>
              <a:gd name="connsiteY7" fmla="*/ 18288 h 18288"/>
              <a:gd name="connsiteX8" fmla="*/ 65151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6040" h="18288" fill="none" extrusionOk="0">
                <a:moveTo>
                  <a:pt x="0" y="0"/>
                </a:moveTo>
                <a:cubicBezTo>
                  <a:pt x="211079" y="-22080"/>
                  <a:pt x="479378" y="-26537"/>
                  <a:pt x="625450" y="0"/>
                </a:cubicBezTo>
                <a:cubicBezTo>
                  <a:pt x="925937" y="-4758"/>
                  <a:pt x="973176" y="15739"/>
                  <a:pt x="1224839" y="0"/>
                </a:cubicBezTo>
                <a:cubicBezTo>
                  <a:pt x="1479663" y="-11328"/>
                  <a:pt x="1566636" y="18697"/>
                  <a:pt x="1824228" y="0"/>
                </a:cubicBezTo>
                <a:cubicBezTo>
                  <a:pt x="2086799" y="-72665"/>
                  <a:pt x="2306223" y="-891"/>
                  <a:pt x="2606040" y="0"/>
                </a:cubicBezTo>
                <a:cubicBezTo>
                  <a:pt x="2606645" y="4461"/>
                  <a:pt x="2607031" y="13181"/>
                  <a:pt x="2606040" y="18288"/>
                </a:cubicBezTo>
                <a:cubicBezTo>
                  <a:pt x="2260204" y="29342"/>
                  <a:pt x="2175708" y="5614"/>
                  <a:pt x="1902409" y="18288"/>
                </a:cubicBezTo>
                <a:cubicBezTo>
                  <a:pt x="1638502" y="41064"/>
                  <a:pt x="1460923" y="-16269"/>
                  <a:pt x="1276960" y="18288"/>
                </a:cubicBezTo>
                <a:cubicBezTo>
                  <a:pt x="1057717" y="14361"/>
                  <a:pt x="867956" y="2320"/>
                  <a:pt x="677570" y="18288"/>
                </a:cubicBezTo>
                <a:cubicBezTo>
                  <a:pt x="457951" y="33373"/>
                  <a:pt x="189752" y="55388"/>
                  <a:pt x="0" y="18288"/>
                </a:cubicBezTo>
                <a:cubicBezTo>
                  <a:pt x="1586" y="13022"/>
                  <a:pt x="-95" y="4569"/>
                  <a:pt x="0" y="0"/>
                </a:cubicBezTo>
                <a:close/>
              </a:path>
              <a:path w="2606040" h="18288" stroke="0" extrusionOk="0">
                <a:moveTo>
                  <a:pt x="0" y="0"/>
                </a:moveTo>
                <a:cubicBezTo>
                  <a:pt x="172759" y="3236"/>
                  <a:pt x="361166" y="-13413"/>
                  <a:pt x="599389" y="0"/>
                </a:cubicBezTo>
                <a:cubicBezTo>
                  <a:pt x="841226" y="37042"/>
                  <a:pt x="968991" y="14587"/>
                  <a:pt x="1303020" y="0"/>
                </a:cubicBezTo>
                <a:cubicBezTo>
                  <a:pt x="1643101" y="-7120"/>
                  <a:pt x="1717813" y="7213"/>
                  <a:pt x="1876349" y="0"/>
                </a:cubicBezTo>
                <a:cubicBezTo>
                  <a:pt x="2036762" y="-14138"/>
                  <a:pt x="2426397" y="-4451"/>
                  <a:pt x="2606040" y="0"/>
                </a:cubicBezTo>
                <a:cubicBezTo>
                  <a:pt x="2606314" y="8448"/>
                  <a:pt x="2606550" y="14527"/>
                  <a:pt x="2606040" y="18288"/>
                </a:cubicBezTo>
                <a:cubicBezTo>
                  <a:pt x="2344840" y="2643"/>
                  <a:pt x="2192043" y="7399"/>
                  <a:pt x="1980590" y="18288"/>
                </a:cubicBezTo>
                <a:cubicBezTo>
                  <a:pt x="1783984" y="-9745"/>
                  <a:pt x="1487673" y="45908"/>
                  <a:pt x="1276960" y="18288"/>
                </a:cubicBezTo>
                <a:cubicBezTo>
                  <a:pt x="1088134" y="-41257"/>
                  <a:pt x="877974" y="49968"/>
                  <a:pt x="651510" y="18288"/>
                </a:cubicBezTo>
                <a:cubicBezTo>
                  <a:pt x="430798" y="-27764"/>
                  <a:pt x="132889" y="-33467"/>
                  <a:pt x="0" y="18288"/>
                </a:cubicBezTo>
                <a:cubicBezTo>
                  <a:pt x="212" y="10845"/>
                  <a:pt x="-833" y="6193"/>
                  <a:pt x="0" y="0"/>
                </a:cubicBezTo>
                <a:close/>
              </a:path>
              <a:path w="2606040" h="18288" fill="none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27712" y="6878"/>
                  <a:pt x="971143" y="7084"/>
                  <a:pt x="1224839" y="0"/>
                </a:cubicBezTo>
                <a:cubicBezTo>
                  <a:pt x="1477775" y="-16815"/>
                  <a:pt x="1569904" y="19146"/>
                  <a:pt x="1824228" y="0"/>
                </a:cubicBezTo>
                <a:cubicBezTo>
                  <a:pt x="2055206" y="24867"/>
                  <a:pt x="2317192" y="-62872"/>
                  <a:pt x="2606040" y="0"/>
                </a:cubicBezTo>
                <a:cubicBezTo>
                  <a:pt x="2606166" y="3680"/>
                  <a:pt x="2606905" y="11461"/>
                  <a:pt x="2606040" y="18288"/>
                </a:cubicBezTo>
                <a:cubicBezTo>
                  <a:pt x="2234648" y="26976"/>
                  <a:pt x="2180202" y="-10361"/>
                  <a:pt x="1902409" y="18288"/>
                </a:cubicBezTo>
                <a:cubicBezTo>
                  <a:pt x="1635562" y="47194"/>
                  <a:pt x="1477339" y="4794"/>
                  <a:pt x="1276960" y="18288"/>
                </a:cubicBezTo>
                <a:cubicBezTo>
                  <a:pt x="1058094" y="66922"/>
                  <a:pt x="904206" y="-20636"/>
                  <a:pt x="677570" y="18288"/>
                </a:cubicBezTo>
                <a:cubicBezTo>
                  <a:pt x="485746" y="14713"/>
                  <a:pt x="195925" y="33005"/>
                  <a:pt x="0" y="18288"/>
                </a:cubicBezTo>
                <a:cubicBezTo>
                  <a:pt x="1168" y="12774"/>
                  <a:pt x="-229" y="374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custGeom>
                    <a:avLst/>
                    <a:gdLst>
                      <a:gd name="connsiteX0" fmla="*/ 0 w 2606040"/>
                      <a:gd name="connsiteY0" fmla="*/ 0 h 18288"/>
                      <a:gd name="connsiteX1" fmla="*/ 625450 w 2606040"/>
                      <a:gd name="connsiteY1" fmla="*/ 0 h 18288"/>
                      <a:gd name="connsiteX2" fmla="*/ 1224839 w 2606040"/>
                      <a:gd name="connsiteY2" fmla="*/ 0 h 18288"/>
                      <a:gd name="connsiteX3" fmla="*/ 1824228 w 2606040"/>
                      <a:gd name="connsiteY3" fmla="*/ 0 h 18288"/>
                      <a:gd name="connsiteX4" fmla="*/ 2606040 w 2606040"/>
                      <a:gd name="connsiteY4" fmla="*/ 0 h 18288"/>
                      <a:gd name="connsiteX5" fmla="*/ 2606040 w 2606040"/>
                      <a:gd name="connsiteY5" fmla="*/ 18288 h 18288"/>
                      <a:gd name="connsiteX6" fmla="*/ 1902409 w 2606040"/>
                      <a:gd name="connsiteY6" fmla="*/ 18288 h 18288"/>
                      <a:gd name="connsiteX7" fmla="*/ 1276960 w 2606040"/>
                      <a:gd name="connsiteY7" fmla="*/ 18288 h 18288"/>
                      <a:gd name="connsiteX8" fmla="*/ 677570 w 2606040"/>
                      <a:gd name="connsiteY8" fmla="*/ 18288 h 18288"/>
                      <a:gd name="connsiteX9" fmla="*/ 0 w 2606040"/>
                      <a:gd name="connsiteY9" fmla="*/ 18288 h 18288"/>
                      <a:gd name="connsiteX10" fmla="*/ 0 w 2606040"/>
                      <a:gd name="connsiteY10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606040" h="18288" fill="none" extrusionOk="0">
                        <a:moveTo>
                          <a:pt x="0" y="0"/>
                        </a:moveTo>
                        <a:cubicBezTo>
                          <a:pt x="266776" y="-600"/>
                          <a:pt x="322756" y="3201"/>
                          <a:pt x="625450" y="0"/>
                        </a:cubicBezTo>
                        <a:cubicBezTo>
                          <a:pt x="928144" y="-3201"/>
                          <a:pt x="968141" y="9269"/>
                          <a:pt x="1224839" y="0"/>
                        </a:cubicBezTo>
                        <a:cubicBezTo>
                          <a:pt x="1481537" y="-9269"/>
                          <a:pt x="1569059" y="21947"/>
                          <a:pt x="1824228" y="0"/>
                        </a:cubicBezTo>
                        <a:cubicBezTo>
                          <a:pt x="2079397" y="-21947"/>
                          <a:pt x="2326053" y="-10194"/>
                          <a:pt x="2606040" y="0"/>
                        </a:cubicBezTo>
                        <a:cubicBezTo>
                          <a:pt x="2605462" y="4771"/>
                          <a:pt x="2606793" y="12323"/>
                          <a:pt x="2606040" y="18288"/>
                        </a:cubicBezTo>
                        <a:cubicBezTo>
                          <a:pt x="2256758" y="31410"/>
                          <a:pt x="2173673" y="-12878"/>
                          <a:pt x="1902409" y="18288"/>
                        </a:cubicBezTo>
                        <a:cubicBezTo>
                          <a:pt x="1631145" y="49454"/>
                          <a:pt x="1461378" y="5466"/>
                          <a:pt x="1276960" y="18288"/>
                        </a:cubicBezTo>
                        <a:cubicBezTo>
                          <a:pt x="1092542" y="31110"/>
                          <a:pt x="890442" y="13213"/>
                          <a:pt x="677570" y="18288"/>
                        </a:cubicBezTo>
                        <a:cubicBezTo>
                          <a:pt x="464698" y="23364"/>
                          <a:pt x="187648" y="35837"/>
                          <a:pt x="0" y="18288"/>
                        </a:cubicBezTo>
                        <a:cubicBezTo>
                          <a:pt x="841" y="12879"/>
                          <a:pt x="-726" y="3977"/>
                          <a:pt x="0" y="0"/>
                        </a:cubicBezTo>
                        <a:close/>
                      </a:path>
                      <a:path w="2606040" h="18288" stroke="0" extrusionOk="0">
                        <a:moveTo>
                          <a:pt x="0" y="0"/>
                        </a:moveTo>
                        <a:cubicBezTo>
                          <a:pt x="197231" y="3803"/>
                          <a:pt x="358914" y="-9291"/>
                          <a:pt x="599389" y="0"/>
                        </a:cubicBezTo>
                        <a:cubicBezTo>
                          <a:pt x="839864" y="9291"/>
                          <a:pt x="979371" y="8509"/>
                          <a:pt x="1303020" y="0"/>
                        </a:cubicBezTo>
                        <a:cubicBezTo>
                          <a:pt x="1626669" y="-8509"/>
                          <a:pt x="1726300" y="7440"/>
                          <a:pt x="1876349" y="0"/>
                        </a:cubicBezTo>
                        <a:cubicBezTo>
                          <a:pt x="2026398" y="-7440"/>
                          <a:pt x="2430712" y="17957"/>
                          <a:pt x="2606040" y="0"/>
                        </a:cubicBezTo>
                        <a:cubicBezTo>
                          <a:pt x="2605426" y="8857"/>
                          <a:pt x="2606544" y="13619"/>
                          <a:pt x="2606040" y="18288"/>
                        </a:cubicBezTo>
                        <a:cubicBezTo>
                          <a:pt x="2393024" y="2241"/>
                          <a:pt x="2191161" y="39259"/>
                          <a:pt x="1980590" y="18288"/>
                        </a:cubicBezTo>
                        <a:cubicBezTo>
                          <a:pt x="1770019" y="-2683"/>
                          <a:pt x="1476440" y="36114"/>
                          <a:pt x="1276960" y="18288"/>
                        </a:cubicBezTo>
                        <a:cubicBezTo>
                          <a:pt x="1077480" y="463"/>
                          <a:pt x="880988" y="42125"/>
                          <a:pt x="651510" y="18288"/>
                        </a:cubicBezTo>
                        <a:cubicBezTo>
                          <a:pt x="422032" y="-5549"/>
                          <a:pt x="130744" y="-1947"/>
                          <a:pt x="0" y="18288"/>
                        </a:cubicBezTo>
                        <a:cubicBezTo>
                          <a:pt x="-487" y="10816"/>
                          <a:pt x="-839" y="605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Immagine che contiene mammifero, pecora, mucca, esterni&#10;&#10;Descrizione generata automaticamente"/>
          <p:cNvPicPr>
            <a:picLocks noChangeAspect="1" noChangeArrowheads="1"/>
          </p:cNvPicPr>
          <p:nvPr/>
        </p:nvPicPr>
        <p:blipFill rotWithShape="1">
          <a:blip r:embed="rId2" cstate="print"/>
          <a:srcRect l="22656" r="26942" b="2"/>
          <a:stretch/>
        </p:blipFill>
        <p:spPr bwMode="auto">
          <a:xfrm>
            <a:off x="3983776" y="10"/>
            <a:ext cx="5159081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5195AA3-CBAA-4A39-81DA-77FC7F914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" y="5576887"/>
            <a:ext cx="8183880" cy="640081"/>
          </a:xfrm>
        </p:spPr>
        <p:txBody>
          <a:bodyPr>
            <a:normAutofit/>
          </a:bodyPr>
          <a:lstStyle/>
          <a:p>
            <a:r>
              <a:rPr lang="it-IT" sz="2800" dirty="0"/>
              <a:t>L’hammam 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0FA2D1F3-9FA9-458A-B514-8593F7F122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t="21198" r="1" b="1"/>
          <a:stretch/>
        </p:blipFill>
        <p:spPr bwMode="auto">
          <a:xfrm>
            <a:off x="480060" y="640080"/>
            <a:ext cx="8183880" cy="483679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8068887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6234BCC6-39B9-47D9-8BF8-C665401AE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6" name="Freeform: Shape 75">
            <a:extLst>
              <a:ext uri="{FF2B5EF4-FFF2-40B4-BE49-F238E27FC236}">
                <a16:creationId xmlns:a16="http://schemas.microsoft.com/office/drawing/2014/main" id="{72A9CE9D-DAC3-40AF-B504-78A64A909F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2000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78" name="Freeform: Shape 77">
            <a:extLst>
              <a:ext uri="{FF2B5EF4-FFF2-40B4-BE49-F238E27FC236}">
                <a16:creationId xmlns:a16="http://schemas.microsoft.com/office/drawing/2014/main" id="{506D7452-6CDE-4381-86CE-07B2459383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65499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29184" y="413837"/>
            <a:ext cx="3764305" cy="406557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l">
              <a:lnSpc>
                <a:spcPct val="90000"/>
              </a:lnSpc>
            </a:pPr>
            <a:r>
              <a:rPr lang="en-US" sz="29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Il bambino viene avvolto in una fascia  bianca  e spesso viene protetto  dagli occhi degli altri  fino ai 40 giorni</a:t>
            </a:r>
            <a:br>
              <a:rPr lang="ar-SA" sz="29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ar-SA" sz="29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protezione della casa e del nuovo nascituro attraverso la lettura del corano ad alta voce tutti i giorni  " surrat al Baqara"</a:t>
            </a:r>
            <a:endParaRPr lang="en-US" sz="29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762DA937-8B55-4317-BD32-98D7AF30E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7704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C52EE5A8-045B-4D39-8ED1-51333408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6823" y="4461119"/>
            <a:ext cx="376430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magine 3">
            <a:extLst>
              <a:ext uri="{FF2B5EF4-FFF2-40B4-BE49-F238E27FC236}">
                <a16:creationId xmlns:a16="http://schemas.microsoft.com/office/drawing/2014/main" id="{D6E404B0-EAEB-6A40-8127-EEA9C2B014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625683"/>
            <a:ext cx="4242816" cy="4104152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39600EC-473A-E648-94EF-150776E92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Tagliare i capelli a quaranta giorni</a:t>
            </a:r>
          </a:p>
        </p:txBody>
      </p:sp>
      <p:pic>
        <p:nvPicPr>
          <p:cNvPr id="3" name="Immagine 3">
            <a:extLst>
              <a:ext uri="{FF2B5EF4-FFF2-40B4-BE49-F238E27FC236}">
                <a16:creationId xmlns:a16="http://schemas.microsoft.com/office/drawing/2014/main" id="{7A6ECD6E-FC2A-BF48-96A0-42F1C4EC5B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97000"/>
            <a:ext cx="3186272" cy="40640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208F4996-17A8-974C-A555-4C4DBB87B66A}"/>
              </a:ext>
            </a:extLst>
          </p:cNvPr>
          <p:cNvSpPr txBox="1"/>
          <p:nvPr/>
        </p:nvSpPr>
        <p:spPr>
          <a:xfrm>
            <a:off x="3723273" y="1465163"/>
            <a:ext cx="410814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2400" dirty="0"/>
              <a:t>Si bagnano i capelli con il latte materno e si rasano, i capelli raccolti vengono pesati e si da il loro peso al grammo di oro come offerta ai poveri.</a:t>
            </a:r>
          </a:p>
          <a:p>
            <a:pPr algn="l"/>
            <a:r>
              <a:rPr lang="it-IT" sz="2400" dirty="0"/>
              <a:t>Dopo la rasatura si avvolge la testa con un nastro immerso nel henné per evitare che la testa del bambino diventi troppo grande </a:t>
            </a:r>
          </a:p>
        </p:txBody>
      </p:sp>
    </p:spTree>
    <p:extLst>
      <p:ext uri="{BB962C8B-B14F-4D97-AF65-F5344CB8AC3E}">
        <p14:creationId xmlns:p14="http://schemas.microsoft.com/office/powerpoint/2010/main" val="18456750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A70197B-D837-AC4C-8E72-F0C0C2FDD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425" y="589286"/>
            <a:ext cx="8229600" cy="1143000"/>
          </a:xfrm>
        </p:spPr>
        <p:txBody>
          <a:bodyPr/>
          <a:lstStyle/>
          <a:p>
            <a:r>
              <a:rPr lang="it-IT"/>
              <a:t>Breve presentazione del Marooco</a:t>
            </a:r>
          </a:p>
        </p:txBody>
      </p:sp>
      <p:pic>
        <p:nvPicPr>
          <p:cNvPr id="4" name="Immagine 4">
            <a:extLst>
              <a:ext uri="{FF2B5EF4-FFF2-40B4-BE49-F238E27FC236}">
                <a16:creationId xmlns:a16="http://schemas.microsoft.com/office/drawing/2014/main" id="{42BC6F3F-C10E-A24B-9F71-6390462962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652" y="1543360"/>
            <a:ext cx="7805147" cy="5040002"/>
          </a:xfrm>
        </p:spPr>
      </p:pic>
    </p:spTree>
    <p:extLst>
      <p:ext uri="{BB962C8B-B14F-4D97-AF65-F5344CB8AC3E}">
        <p14:creationId xmlns:p14="http://schemas.microsoft.com/office/powerpoint/2010/main" val="32443057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D0B98E8-8A8C-DE41-AF5A-24ED7A959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Allattamento del bambino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A62F089-192B-3C41-B9F7-DFF0DB6FC57B}"/>
              </a:ext>
            </a:extLst>
          </p:cNvPr>
          <p:cNvSpPr txBox="1"/>
          <p:nvPr/>
        </p:nvSpPr>
        <p:spPr>
          <a:xfrm>
            <a:off x="421212" y="1700808"/>
            <a:ext cx="76935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dirty="0"/>
              <a:t>Anche riguardo all’Allattamento Materno c’è un testo coranico che ne specifica la durata e ne specifica il legame famigliare che nasce fra la donna che allatta un altro bambino, i suoi figli biologici e il bambino allattato </a:t>
            </a:r>
          </a:p>
          <a:p>
            <a:pPr algn="l"/>
            <a:endParaRPr lang="it-IT" dirty="0"/>
          </a:p>
        </p:txBody>
      </p:sp>
      <p:pic>
        <p:nvPicPr>
          <p:cNvPr id="5" name="Immagine 5">
            <a:extLst>
              <a:ext uri="{FF2B5EF4-FFF2-40B4-BE49-F238E27FC236}">
                <a16:creationId xmlns:a16="http://schemas.microsoft.com/office/drawing/2014/main" id="{3B15B19F-0075-234D-879B-9AE70B9C76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26" y="2996952"/>
            <a:ext cx="8229600" cy="3291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9811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BE12A26-19A2-2C4E-A946-4B92F5A70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Lo svezzamento del bambino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FF2D76E6-759A-F145-9D17-05591981FE5E}"/>
              </a:ext>
            </a:extLst>
          </p:cNvPr>
          <p:cNvSpPr txBox="1"/>
          <p:nvPr/>
        </p:nvSpPr>
        <p:spPr>
          <a:xfrm>
            <a:off x="457199" y="2513250"/>
            <a:ext cx="82963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2400" dirty="0"/>
              <a:t>Per quanto riguarda lo svezzamento dei bambini, avviene in modo naturale facendo assaggiare al bambino gli alimenti uno alla volta per abituare i suoi gusti, di solito si dà al bambino come pappa un po’ del pasto famigliare cercando comunque di moderare l’uso delle spezie. </a:t>
            </a:r>
          </a:p>
        </p:txBody>
      </p:sp>
    </p:spTree>
    <p:extLst>
      <p:ext uri="{BB962C8B-B14F-4D97-AF65-F5344CB8AC3E}">
        <p14:creationId xmlns:p14="http://schemas.microsoft.com/office/powerpoint/2010/main" val="24078183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444B44B-4478-F54E-9D60-6F9C9791B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La circoncisione 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E8A7741F-A39C-2F49-8E6A-8D272E885F83}"/>
              </a:ext>
            </a:extLst>
          </p:cNvPr>
          <p:cNvSpPr txBox="1"/>
          <p:nvPr/>
        </p:nvSpPr>
        <p:spPr>
          <a:xfrm>
            <a:off x="611759" y="4117320"/>
            <a:ext cx="74040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dirty="0"/>
              <a:t>La circoncisione vista da fuori In Marocco sembra una festa, lo è per tutti tranne per il bambino. Un corteo di musicanti vestiti di </a:t>
            </a:r>
            <a:r>
              <a:rPr lang="it-IT" dirty="0" err="1"/>
              <a:t>Jellaba</a:t>
            </a:r>
            <a:r>
              <a:rPr lang="it-IT" dirty="0"/>
              <a:t> bianchi in testa uno splendido cavallo spesso di colore bianco bordato in oro e rosso con in sella un giovane uomo che stringe un bambino</a:t>
            </a:r>
          </a:p>
        </p:txBody>
      </p:sp>
      <p:pic>
        <p:nvPicPr>
          <p:cNvPr id="4" name="Immagine 4">
            <a:extLst>
              <a:ext uri="{FF2B5EF4-FFF2-40B4-BE49-F238E27FC236}">
                <a16:creationId xmlns:a16="http://schemas.microsoft.com/office/drawing/2014/main" id="{84570480-D0EE-8249-B1B8-25C4590D44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613" y="1243479"/>
            <a:ext cx="2394713" cy="2699682"/>
          </a:xfrm>
          <a:prstGeom prst="rect">
            <a:avLst/>
          </a:prstGeom>
        </p:spPr>
      </p:pic>
      <p:pic>
        <p:nvPicPr>
          <p:cNvPr id="5" name="Immagine 5">
            <a:extLst>
              <a:ext uri="{FF2B5EF4-FFF2-40B4-BE49-F238E27FC236}">
                <a16:creationId xmlns:a16="http://schemas.microsoft.com/office/drawing/2014/main" id="{95C9B967-2EED-EA49-A1AE-BF684A8381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445" y="1243480"/>
            <a:ext cx="2147465" cy="2699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4677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5818E77-2840-0349-8346-7B9E27C65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35180"/>
            <a:ext cx="7488832" cy="1169991"/>
          </a:xfrm>
        </p:spPr>
        <p:txBody>
          <a:bodyPr>
            <a:normAutofit/>
          </a:bodyPr>
          <a:lstStyle/>
          <a:p>
            <a:r>
              <a:rPr lang="it-IT" sz="3200" b="1" dirty="0"/>
              <a:t>La circoncisione </a:t>
            </a:r>
            <a:br>
              <a:rPr lang="it-IT" sz="3200" b="1" dirty="0"/>
            </a:br>
            <a:r>
              <a:rPr lang="it-IT" sz="3200" b="1" dirty="0"/>
              <a:t>un rito puramente religioso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FB06BB45-687E-1049-B137-2DC115E23789}"/>
              </a:ext>
            </a:extLst>
          </p:cNvPr>
          <p:cNvSpPr txBox="1"/>
          <p:nvPr/>
        </p:nvSpPr>
        <p:spPr>
          <a:xfrm>
            <a:off x="457200" y="1417638"/>
            <a:ext cx="869057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dirty="0"/>
              <a:t>Viene praticata attraverso due figure molto importanti: la prima è puramente tradizionale, mentre la seconda è chirurgica e ospedaliera.</a:t>
            </a:r>
          </a:p>
          <a:p>
            <a:pPr algn="l"/>
            <a:r>
              <a:rPr lang="it-IT" dirty="0"/>
              <a:t>La prima viene praticata da parte di un «</a:t>
            </a:r>
            <a:r>
              <a:rPr lang="it-IT" dirty="0" err="1"/>
              <a:t>Hajjam</a:t>
            </a:r>
            <a:r>
              <a:rPr lang="it-IT" dirty="0"/>
              <a:t>» di padre in figlio da generazioni o detto anche barbiere polivalente, questa figura esisteva di più anche nelle città tanti anni fa adesso permane ancora, ma quasi solo nelle zone popolari e rurali.</a:t>
            </a:r>
          </a:p>
          <a:p>
            <a:pPr algn="l"/>
            <a:r>
              <a:rPr lang="it-IT" dirty="0"/>
              <a:t>Nelle città ultimamente le famiglie preferiscono fare la circoncisione negli ospedali da medici chirurghi e infermieri. </a:t>
            </a:r>
          </a:p>
        </p:txBody>
      </p:sp>
      <p:pic>
        <p:nvPicPr>
          <p:cNvPr id="4" name="Immagine 4">
            <a:extLst>
              <a:ext uri="{FF2B5EF4-FFF2-40B4-BE49-F238E27FC236}">
                <a16:creationId xmlns:a16="http://schemas.microsoft.com/office/drawing/2014/main" id="{06F081C7-8ADC-624F-86EE-C257F7CD06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55" y="3478654"/>
            <a:ext cx="4627934" cy="2968831"/>
          </a:xfrm>
          <a:prstGeom prst="rect">
            <a:avLst/>
          </a:prstGeom>
        </p:spPr>
      </p:pic>
      <p:pic>
        <p:nvPicPr>
          <p:cNvPr id="5" name="Immagine 5">
            <a:extLst>
              <a:ext uri="{FF2B5EF4-FFF2-40B4-BE49-F238E27FC236}">
                <a16:creationId xmlns:a16="http://schemas.microsoft.com/office/drawing/2014/main" id="{20184444-F56D-D04A-BF02-018440BAD7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489" y="3478654"/>
            <a:ext cx="4166955" cy="2968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4764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AF97137-A9DC-D54B-B13D-025BF0317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La scuola in Marocco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FF158E9B-1A15-7E4F-8B6F-7D14978DC331}"/>
              </a:ext>
            </a:extLst>
          </p:cNvPr>
          <p:cNvSpPr txBox="1"/>
          <p:nvPr/>
        </p:nvSpPr>
        <p:spPr>
          <a:xfrm>
            <a:off x="457200" y="1979221"/>
            <a:ext cx="532266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/>
              <a:t>In Marocco non esiste l l’obbligo scolastico , la scuola primaria inizia all Età di sei anni , ci si può scegliere di andare alla scuola pubblica o privata .</a:t>
            </a:r>
          </a:p>
          <a:p>
            <a:pPr algn="l"/>
            <a:r>
              <a:rPr lang="it-IT"/>
              <a:t>Prima dei sei anni c è la scuola di infanzia che deve essere pagata dai genitori perché non esiste una scuola di infanzia pubblica .</a:t>
            </a:r>
          </a:p>
          <a:p>
            <a:pPr algn="l"/>
            <a:r>
              <a:rPr lang="it-IT"/>
              <a:t>Ci sono due tipi di scuola di infanzia :</a:t>
            </a:r>
          </a:p>
          <a:p>
            <a:pPr algn="l"/>
            <a:r>
              <a:rPr lang="it-IT"/>
              <a:t>L’asilo nido</a:t>
            </a:r>
          </a:p>
          <a:p>
            <a:pPr algn="l"/>
            <a:r>
              <a:rPr lang="it-IT"/>
              <a:t>La scuola coranica </a:t>
            </a:r>
          </a:p>
        </p:txBody>
      </p:sp>
      <p:pic>
        <p:nvPicPr>
          <p:cNvPr id="4" name="Immagine 4">
            <a:extLst>
              <a:ext uri="{FF2B5EF4-FFF2-40B4-BE49-F238E27FC236}">
                <a16:creationId xmlns:a16="http://schemas.microsoft.com/office/drawing/2014/main" id="{C0446C96-A486-0A41-8F77-A19E2397B0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828" y="3842127"/>
            <a:ext cx="3683375" cy="2974230"/>
          </a:xfrm>
          <a:prstGeom prst="rect">
            <a:avLst/>
          </a:prstGeom>
        </p:spPr>
      </p:pic>
      <p:pic>
        <p:nvPicPr>
          <p:cNvPr id="5" name="Immagine 5">
            <a:extLst>
              <a:ext uri="{FF2B5EF4-FFF2-40B4-BE49-F238E27FC236}">
                <a16:creationId xmlns:a16="http://schemas.microsoft.com/office/drawing/2014/main" id="{6069060F-D54B-464E-960F-043874F4CD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626" y="4231033"/>
            <a:ext cx="2887464" cy="258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0858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80515E7-8E72-A544-923D-7D6F0B785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Il gioco</a:t>
            </a:r>
          </a:p>
        </p:txBody>
      </p:sp>
      <p:pic>
        <p:nvPicPr>
          <p:cNvPr id="3" name="Immagine 3">
            <a:extLst>
              <a:ext uri="{FF2B5EF4-FFF2-40B4-BE49-F238E27FC236}">
                <a16:creationId xmlns:a16="http://schemas.microsoft.com/office/drawing/2014/main" id="{E269573C-C436-DD46-98B1-FC2E75ED62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563991" cy="4064000"/>
          </a:xfrm>
          <a:prstGeom prst="rect">
            <a:avLst/>
          </a:prstGeom>
        </p:spPr>
      </p:pic>
      <p:pic>
        <p:nvPicPr>
          <p:cNvPr id="4" name="Immagine 4">
            <a:extLst>
              <a:ext uri="{FF2B5EF4-FFF2-40B4-BE49-F238E27FC236}">
                <a16:creationId xmlns:a16="http://schemas.microsoft.com/office/drawing/2014/main" id="{F339D1D3-DFBF-2B43-9CA5-2B1C348EE5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883" y="1282469"/>
            <a:ext cx="5305117" cy="4064000"/>
          </a:xfrm>
          <a:prstGeom prst="rect">
            <a:avLst/>
          </a:prstGeom>
        </p:spPr>
      </p:pic>
      <p:pic>
        <p:nvPicPr>
          <p:cNvPr id="5" name="Immagine 5">
            <a:extLst>
              <a:ext uri="{FF2B5EF4-FFF2-40B4-BE49-F238E27FC236}">
                <a16:creationId xmlns:a16="http://schemas.microsoft.com/office/drawing/2014/main" id="{AF50055E-38A3-9E45-A66D-CC4FD8AC67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34" y="2794000"/>
            <a:ext cx="2881967" cy="406400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3303B973-4418-FE40-A0B4-A0AD7BF11508}"/>
              </a:ext>
            </a:extLst>
          </p:cNvPr>
          <p:cNvSpPr txBox="1"/>
          <p:nvPr/>
        </p:nvSpPr>
        <p:spPr>
          <a:xfrm>
            <a:off x="3934802" y="5346469"/>
            <a:ext cx="3802152" cy="1511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4632922-EC8A-204F-BD3B-7C91325FF0EB}"/>
              </a:ext>
            </a:extLst>
          </p:cNvPr>
          <p:cNvSpPr txBox="1"/>
          <p:nvPr/>
        </p:nvSpPr>
        <p:spPr>
          <a:xfrm>
            <a:off x="3934801" y="5302282"/>
            <a:ext cx="38921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dirty="0"/>
              <a:t>Il gioco nelle zone rurali e popolari è un gioco di gruppo e si tende a giocare in uno spazio libero fuori casa con i pari.</a:t>
            </a:r>
          </a:p>
        </p:txBody>
      </p:sp>
    </p:spTree>
    <p:extLst>
      <p:ext uri="{BB962C8B-B14F-4D97-AF65-F5344CB8AC3E}">
        <p14:creationId xmlns:p14="http://schemas.microsoft.com/office/powerpoint/2010/main" val="7624224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D26E8EF-CD92-FB4A-AF54-EFECF769C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Valori e regole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A9D70DF5-0CA8-1246-9029-8157703901B6}"/>
              </a:ext>
            </a:extLst>
          </p:cNvPr>
          <p:cNvSpPr txBox="1"/>
          <p:nvPr/>
        </p:nvSpPr>
        <p:spPr>
          <a:xfrm>
            <a:off x="152939" y="1859339"/>
            <a:ext cx="842068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/>
              <a:t>I genitori in Marocco cercano di crescere i loro figli secondo la tradizione islamica , vegliando soprattutto sul loro insegnamento religioso , cercando di fargli imparare il corano e le preghiere,  incentivandogli a digiunare nel mese sacro di Ramadan attraverso la ricompensa e la festa .</a:t>
            </a:r>
          </a:p>
          <a:p>
            <a:pPr algn="l"/>
            <a:r>
              <a:rPr lang="it-IT" b="1" u="sng"/>
              <a:t>Alcune regole importanti in Marocco </a:t>
            </a:r>
          </a:p>
          <a:p>
            <a:pPr algn="l"/>
            <a:r>
              <a:rPr lang="it-IT"/>
              <a:t>Rispettare la figura dei genitori</a:t>
            </a:r>
          </a:p>
          <a:p>
            <a:pPr algn="l"/>
            <a:r>
              <a:rPr lang="it-IT"/>
              <a:t>I nonni e gli anziani sono benedetti</a:t>
            </a:r>
          </a:p>
          <a:p>
            <a:pPr algn="l"/>
            <a:r>
              <a:rPr lang="it-IT"/>
              <a:t>Abbassare lo sguardo come segno di rispetto quando si parla con l adulto o il genitore </a:t>
            </a:r>
          </a:p>
          <a:p>
            <a:pPr algn="l"/>
            <a:r>
              <a:rPr lang="it-IT"/>
              <a:t>Rispettare i luoghi di culto dentro e fuori casa </a:t>
            </a:r>
          </a:p>
          <a:p>
            <a:pPr algn="l"/>
            <a:endParaRPr lang="it-IT"/>
          </a:p>
          <a:p>
            <a:pPr algn="l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34144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E333344-2BC9-624F-81BE-3FA8747A1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/>
              <a:t>I bambini nel paese di immigrazione 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CA7AE41-4E8D-3641-9C57-2F5CB8EFE04E}"/>
              </a:ext>
            </a:extLst>
          </p:cNvPr>
          <p:cNvSpPr txBox="1"/>
          <p:nvPr/>
        </p:nvSpPr>
        <p:spPr>
          <a:xfrm>
            <a:off x="665738" y="2321086"/>
            <a:ext cx="833072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1800"/>
              <a:t>Riti e tradizione nel paese di immigrazione </a:t>
            </a:r>
          </a:p>
          <a:p>
            <a:pPr algn="l"/>
            <a:r>
              <a:rPr lang="it-IT" sz="1800"/>
              <a:t>Autonomia</a:t>
            </a:r>
          </a:p>
          <a:p>
            <a:pPr algn="l"/>
            <a:r>
              <a:rPr lang="it-IT" sz="1800"/>
              <a:t>La figura dei genitori </a:t>
            </a:r>
          </a:p>
          <a:p>
            <a:pPr algn="l"/>
            <a:r>
              <a:rPr lang="it-IT" sz="1800"/>
              <a:t>Il ruolo della scuola</a:t>
            </a:r>
          </a:p>
          <a:p>
            <a:pPr algn="l"/>
            <a:r>
              <a:rPr lang="it-IT" sz="1800"/>
              <a:t>Il ruolo  della collettività </a:t>
            </a:r>
          </a:p>
          <a:p>
            <a:pPr algn="l"/>
            <a:r>
              <a:rPr lang="it-IT" sz="1800"/>
              <a:t>Quali sono i vantaggi e svantaggi nell educazione dei bambini nel paese di immigrazione come vengono visti e vissuti le istituzioni pubbliche da parte dei genitori immigrati?</a:t>
            </a:r>
          </a:p>
          <a:p>
            <a:pPr algn="l"/>
            <a:r>
              <a:rPr lang="it-IT" sz="1800"/>
              <a:t>Come le famiglie vivono il modello occidentale dell’educazione </a:t>
            </a:r>
          </a:p>
          <a:p>
            <a:pPr algn="l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41305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F880426-3E06-534D-B34D-36A3FDB84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Il Marocco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F9897B4-CDB0-4145-BE3E-A10B2F2D7C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296" y="1880261"/>
            <a:ext cx="8229600" cy="4703101"/>
          </a:xfrm>
        </p:spPr>
        <p:txBody>
          <a:bodyPr/>
          <a:lstStyle/>
          <a:p>
            <a:r>
              <a:rPr lang="it-IT" dirty="0"/>
              <a:t>Il Marocco è uno stato che si trova al Nord dell’Africa e confina con l’Algeria e la Mauritania, si affaccia sul Mar Mediterraneo e l’Oceano Atlantico </a:t>
            </a:r>
          </a:p>
          <a:p>
            <a:r>
              <a:rPr lang="it-IT" dirty="0"/>
              <a:t>La superficie del Marocco è di circa 446.550 km </a:t>
            </a:r>
          </a:p>
          <a:p>
            <a:r>
              <a:rPr lang="it-IT" dirty="0"/>
              <a:t>La popolazione è di circa 37.123.402</a:t>
            </a:r>
          </a:p>
          <a:p>
            <a:r>
              <a:rPr lang="it-IT" dirty="0"/>
              <a:t>Le lingue sono l’arabo e il berbero </a:t>
            </a:r>
          </a:p>
        </p:txBody>
      </p:sp>
    </p:spTree>
    <p:extLst>
      <p:ext uri="{BB962C8B-B14F-4D97-AF65-F5344CB8AC3E}">
        <p14:creationId xmlns:p14="http://schemas.microsoft.com/office/powerpoint/2010/main" val="37109865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4B7A10D-7849-C043-AF6D-39523D7BB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Regime dello stato e religione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2599423-0A03-1841-8FC4-CE3CD72489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it-IT" dirty="0"/>
              <a:t>La religione ufficiale del Marocco è  l’Islam </a:t>
            </a:r>
          </a:p>
          <a:p>
            <a:r>
              <a:rPr lang="it-IT" dirty="0"/>
              <a:t>La cultura marocchina rispetta le fondamenta della religione islamica </a:t>
            </a:r>
          </a:p>
          <a:p>
            <a:r>
              <a:rPr lang="it-IT" dirty="0"/>
              <a:t>Le fonti sono:</a:t>
            </a:r>
          </a:p>
          <a:p>
            <a:pPr marL="0" indent="0">
              <a:buNone/>
            </a:pPr>
            <a:r>
              <a:rPr lang="it-IT" dirty="0"/>
              <a:t>     - Il libro sacro del Corano </a:t>
            </a:r>
          </a:p>
          <a:p>
            <a:pPr marL="0" indent="0">
              <a:buNone/>
            </a:pPr>
            <a:r>
              <a:rPr lang="it-IT" dirty="0"/>
              <a:t>      - La sunna: è un codice di comportamento,       </a:t>
            </a:r>
          </a:p>
          <a:p>
            <a:pPr marL="0" indent="0">
              <a:buNone/>
            </a:pPr>
            <a:r>
              <a:rPr lang="it-IT" dirty="0"/>
              <a:t>      sono dei testi di riferimento del pensiero </a:t>
            </a:r>
          </a:p>
          <a:p>
            <a:pPr marL="0" indent="0">
              <a:buNone/>
            </a:pPr>
            <a:r>
              <a:rPr lang="it-IT" dirty="0"/>
              <a:t>      giuridico, sociale e etico della Umma</a:t>
            </a:r>
          </a:p>
        </p:txBody>
      </p:sp>
    </p:spTree>
    <p:extLst>
      <p:ext uri="{BB962C8B-B14F-4D97-AF65-F5344CB8AC3E}">
        <p14:creationId xmlns:p14="http://schemas.microsoft.com/office/powerpoint/2010/main" val="23112932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86295E7F-EA66-480B-B001-C8BE7CD619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0030" y="4892040"/>
            <a:ext cx="8661654" cy="1645920"/>
          </a:xfrm>
          <a:prstGeom prst="rect">
            <a:avLst/>
          </a:prstGeom>
          <a:solidFill>
            <a:srgbClr val="262626"/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9014" y="5091762"/>
            <a:ext cx="5613590" cy="12645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sz="4200">
                <a:solidFill>
                  <a:srgbClr val="FFFFFF"/>
                </a:solidFill>
              </a:rPr>
              <a:t>Cosa ci vuole per far nascere un bambino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2" cstate="print"/>
          <a:srcRect r="-1" b="8004"/>
          <a:stretch/>
        </p:blipFill>
        <p:spPr bwMode="auto">
          <a:xfrm>
            <a:off x="240030" y="320040"/>
            <a:ext cx="8661654" cy="4462272"/>
          </a:xfrm>
          <a:prstGeom prst="rect">
            <a:avLst/>
          </a:prstGeom>
          <a:noFill/>
        </p:spPr>
      </p:pic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E126E481-B945-4179-BD79-05E96E9B2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put penna 2">
                <a:extLst>
                  <a:ext uri="{FF2B5EF4-FFF2-40B4-BE49-F238E27FC236}">
                    <a16:creationId xmlns:a16="http://schemas.microsoft.com/office/drawing/2014/main" id="{B0910150-8C28-417C-8B6C-468A95CFE43F}"/>
                  </a:ext>
                </a:extLst>
              </p14:cNvPr>
              <p14:cNvContentPartPr/>
              <p14:nvPr/>
            </p14:nvContentPartPr>
            <p14:xfrm>
              <a:off x="6789020" y="5695120"/>
              <a:ext cx="360" cy="360"/>
            </p14:xfrm>
          </p:contentPart>
        </mc:Choice>
        <mc:Fallback xmlns="">
          <p:pic>
            <p:nvPicPr>
              <p:cNvPr id="3" name="Input penna 2">
                <a:extLst>
                  <a:ext uri="{FF2B5EF4-FFF2-40B4-BE49-F238E27FC236}">
                    <a16:creationId xmlns:a16="http://schemas.microsoft.com/office/drawing/2014/main" id="{B0910150-8C28-417C-8B6C-468A95CFE43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780380" y="5686120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305265DC-CF6B-4AE8-B3F3-2A7A16374D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4100804"/>
            <a:ext cx="3293268" cy="1907884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0" algn="l">
              <a:lnSpc>
                <a:spcPct val="90000"/>
              </a:lnSpc>
            </a:pPr>
            <a:r>
              <a:rPr lang="en-US" sz="3200" dirty="0">
                <a:solidFill>
                  <a:schemeClr val="bg1"/>
                </a:solidFill>
              </a:rPr>
              <a:t>Norma </a:t>
            </a:r>
            <a:r>
              <a:rPr lang="en-US" sz="3200" dirty="0" err="1">
                <a:solidFill>
                  <a:schemeClr val="bg1"/>
                </a:solidFill>
              </a:rPr>
              <a:t>coranica</a:t>
            </a:r>
            <a:r>
              <a:rPr lang="en-US" sz="3200" dirty="0">
                <a:solidFill>
                  <a:schemeClr val="bg1"/>
                </a:solidFill>
              </a:rPr>
              <a:t> del </a:t>
            </a:r>
            <a:r>
              <a:rPr lang="en-US" sz="3200" dirty="0" err="1">
                <a:solidFill>
                  <a:schemeClr val="bg1"/>
                </a:solidFill>
              </a:rPr>
              <a:t>matrimonio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"</a:t>
            </a:r>
            <a:r>
              <a:rPr lang="en-US" sz="3200" dirty="0" err="1">
                <a:solidFill>
                  <a:schemeClr val="bg1"/>
                </a:solidFill>
              </a:rPr>
              <a:t>surat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arrum</a:t>
            </a:r>
            <a:r>
              <a:rPr lang="en-US" sz="3200" dirty="0">
                <a:solidFill>
                  <a:schemeClr val="bg1"/>
                </a:solidFill>
              </a:rPr>
              <a:t>"</a:t>
            </a:r>
            <a:br>
              <a:rPr lang="en-US" sz="3200" dirty="0">
                <a:solidFill>
                  <a:schemeClr val="bg1"/>
                </a:solidFill>
              </a:rPr>
            </a:b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 cstate="print"/>
          <a:srcRect l="17757" r="2" b="2"/>
          <a:stretch/>
        </p:blipFill>
        <p:spPr bwMode="auto">
          <a:xfrm>
            <a:off x="20" y="2"/>
            <a:ext cx="9143980" cy="3418853"/>
          </a:xfrm>
          <a:custGeom>
            <a:avLst/>
            <a:gdLst/>
            <a:ahLst/>
            <a:cxnLst/>
            <a:rect l="l" t="t" r="r" b="b"/>
            <a:pathLst>
              <a:path w="12192000" h="3418853">
                <a:moveTo>
                  <a:pt x="0" y="0"/>
                </a:moveTo>
                <a:lnTo>
                  <a:pt x="12192000" y="0"/>
                </a:lnTo>
                <a:lnTo>
                  <a:pt x="12192000" y="227978"/>
                </a:lnTo>
                <a:lnTo>
                  <a:pt x="12192000" y="2065168"/>
                </a:lnTo>
                <a:lnTo>
                  <a:pt x="12192000" y="3342653"/>
                </a:lnTo>
                <a:lnTo>
                  <a:pt x="9439275" y="3418853"/>
                </a:lnTo>
                <a:lnTo>
                  <a:pt x="5572127" y="3171203"/>
                </a:lnTo>
                <a:lnTo>
                  <a:pt x="0" y="3342653"/>
                </a:lnTo>
                <a:lnTo>
                  <a:pt x="0" y="2065168"/>
                </a:lnTo>
                <a:lnTo>
                  <a:pt x="0" y="227978"/>
                </a:lnTo>
                <a:close/>
              </a:path>
            </a:pathLst>
          </a:custGeom>
          <a:noFill/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37EA779C-87BF-454F-919D-A3DA98FD8A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59818"/>
            <a:ext cx="9144000" cy="757168"/>
            <a:chOff x="0" y="2959818"/>
            <a:chExt cx="12192000" cy="757168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8C2E702-9A3E-420B-81FC-693685CAF6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AA40418-2F7D-4A2A-84C0-1A72B0307C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3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6" name="CasellaDiTesto 5"/>
          <p:cNvSpPr txBox="1"/>
          <p:nvPr/>
        </p:nvSpPr>
        <p:spPr>
          <a:xfrm>
            <a:off x="4245769" y="3573016"/>
            <a:ext cx="4269581" cy="16488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E </a:t>
            </a:r>
            <a:r>
              <a:rPr lang="en-US" sz="2400" dirty="0" err="1">
                <a:solidFill>
                  <a:schemeClr val="bg1">
                    <a:alpha val="80000"/>
                  </a:schemeClr>
                </a:solidFill>
              </a:rPr>
              <a:t>tra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alpha val="80000"/>
                  </a:schemeClr>
                </a:solidFill>
              </a:rPr>
              <a:t>i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alpha val="80000"/>
                  </a:schemeClr>
                </a:solidFill>
              </a:rPr>
              <a:t>suoi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alpha val="80000"/>
                  </a:schemeClr>
                </a:solidFill>
              </a:rPr>
              <a:t>grandi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alpha val="80000"/>
                  </a:schemeClr>
                </a:solidFill>
              </a:rPr>
              <a:t>segni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alpha val="80000"/>
                  </a:schemeClr>
                </a:solidFill>
              </a:rPr>
              <a:t>che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alpha val="80000"/>
                  </a:schemeClr>
                </a:solidFill>
              </a:rPr>
              <a:t>mostrano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 la </a:t>
            </a:r>
            <a:r>
              <a:rPr lang="en-US" sz="2400" dirty="0" err="1">
                <a:solidFill>
                  <a:schemeClr val="bg1">
                    <a:alpha val="80000"/>
                  </a:schemeClr>
                </a:solidFill>
              </a:rPr>
              <a:t>sua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alpha val="80000"/>
                  </a:schemeClr>
                </a:solidFill>
              </a:rPr>
              <a:t>potenza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 e la </a:t>
            </a:r>
            <a:r>
              <a:rPr lang="en-US" sz="2400" dirty="0" err="1">
                <a:solidFill>
                  <a:schemeClr val="bg1">
                    <a:alpha val="80000"/>
                  </a:schemeClr>
                </a:solidFill>
              </a:rPr>
              <a:t>sua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alpha val="80000"/>
                  </a:schemeClr>
                </a:solidFill>
              </a:rPr>
              <a:t>unicità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 vi è il </a:t>
            </a:r>
            <a:r>
              <a:rPr lang="en-US" sz="2400" dirty="0" err="1">
                <a:solidFill>
                  <a:schemeClr val="bg1">
                    <a:alpha val="80000"/>
                  </a:schemeClr>
                </a:solidFill>
              </a:rPr>
              <a:t>fatto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alpha val="80000"/>
                  </a:schemeClr>
                </a:solidFill>
              </a:rPr>
              <a:t>che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alpha val="80000"/>
                  </a:schemeClr>
                </a:solidFill>
              </a:rPr>
              <a:t>abbia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alpha val="80000"/>
                  </a:schemeClr>
                </a:solidFill>
              </a:rPr>
              <a:t>creato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 per </a:t>
            </a:r>
            <a:r>
              <a:rPr lang="en-US" sz="2400" dirty="0" err="1">
                <a:solidFill>
                  <a:schemeClr val="bg1">
                    <a:alpha val="80000"/>
                  </a:schemeClr>
                </a:solidFill>
              </a:rPr>
              <a:t>voi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, o </a:t>
            </a:r>
            <a:r>
              <a:rPr lang="en-US" sz="2400" dirty="0" err="1">
                <a:solidFill>
                  <a:schemeClr val="bg1">
                    <a:alpha val="80000"/>
                  </a:schemeClr>
                </a:solidFill>
              </a:rPr>
              <a:t>uomini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, </a:t>
            </a:r>
            <a:r>
              <a:rPr lang="en-US" sz="2400" dirty="0" err="1">
                <a:solidFill>
                  <a:schemeClr val="bg1">
                    <a:alpha val="80000"/>
                  </a:schemeClr>
                </a:solidFill>
              </a:rPr>
              <a:t>mogli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alpha val="80000"/>
                  </a:schemeClr>
                </a:solidFill>
              </a:rPr>
              <a:t>della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alpha val="80000"/>
                  </a:schemeClr>
                </a:solidFill>
              </a:rPr>
              <a:t>vostra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 specie, per </a:t>
            </a:r>
            <a:r>
              <a:rPr lang="en-US" sz="2400" dirty="0" err="1">
                <a:solidFill>
                  <a:schemeClr val="bg1">
                    <a:alpha val="80000"/>
                  </a:schemeClr>
                </a:solidFill>
              </a:rPr>
              <a:t>rasserenare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alpha val="80000"/>
                  </a:schemeClr>
                </a:solidFill>
              </a:rPr>
              <a:t>i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alpha val="80000"/>
                  </a:schemeClr>
                </a:solidFill>
              </a:rPr>
              <a:t>vostri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 animi e </a:t>
            </a:r>
            <a:r>
              <a:rPr lang="en-US" sz="2400" dirty="0" err="1">
                <a:solidFill>
                  <a:schemeClr val="bg1">
                    <a:alpha val="80000"/>
                  </a:schemeClr>
                </a:solidFill>
              </a:rPr>
              <a:t>affinché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 vi </a:t>
            </a:r>
            <a:r>
              <a:rPr lang="en-US" sz="2400" dirty="0" err="1">
                <a:solidFill>
                  <a:schemeClr val="bg1">
                    <a:alpha val="80000"/>
                  </a:schemeClr>
                </a:solidFill>
              </a:rPr>
              <a:t>leghiate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; e ha </a:t>
            </a:r>
            <a:r>
              <a:rPr lang="en-US" sz="2400" dirty="0" err="1">
                <a:solidFill>
                  <a:schemeClr val="bg1">
                    <a:alpha val="80000"/>
                  </a:schemeClr>
                </a:solidFill>
              </a:rPr>
              <a:t>stabilito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, </a:t>
            </a:r>
            <a:r>
              <a:rPr lang="en-US" sz="2400" dirty="0" err="1">
                <a:solidFill>
                  <a:schemeClr val="bg1">
                    <a:alpha val="80000"/>
                  </a:schemeClr>
                </a:solidFill>
              </a:rPr>
              <a:t>tra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alpha val="80000"/>
                  </a:schemeClr>
                </a:solidFill>
              </a:rPr>
              <a:t>voi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 e </a:t>
            </a:r>
            <a:r>
              <a:rPr lang="en-US" sz="2400" dirty="0" err="1">
                <a:solidFill>
                  <a:schemeClr val="bg1">
                    <a:alpha val="80000"/>
                  </a:schemeClr>
                </a:solidFill>
              </a:rPr>
              <a:t>loro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 amore e pietà.</a:t>
            </a:r>
          </a:p>
        </p:txBody>
      </p:sp>
      <p:sp>
        <p:nvSpPr>
          <p:cNvPr id="3" name="Segnaposto testo 4"/>
          <p:cNvSpPr txBox="1">
            <a:spLocks/>
          </p:cNvSpPr>
          <p:nvPr/>
        </p:nvSpPr>
        <p:spPr>
          <a:xfrm>
            <a:off x="179512" y="2132856"/>
            <a:ext cx="5904656" cy="639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put penna 3">
                <a:extLst>
                  <a:ext uri="{FF2B5EF4-FFF2-40B4-BE49-F238E27FC236}">
                    <a16:creationId xmlns:a16="http://schemas.microsoft.com/office/drawing/2014/main" id="{F96BAA37-2663-41C2-8E47-64CB3662116A}"/>
                  </a:ext>
                </a:extLst>
              </p14:cNvPr>
              <p14:cNvContentPartPr/>
              <p14:nvPr/>
            </p14:nvContentPartPr>
            <p14:xfrm>
              <a:off x="-625540" y="4625560"/>
              <a:ext cx="360" cy="360"/>
            </p14:xfrm>
          </p:contentPart>
        </mc:Choice>
        <mc:Fallback xmlns="">
          <p:pic>
            <p:nvPicPr>
              <p:cNvPr id="4" name="Input penna 3">
                <a:extLst>
                  <a:ext uri="{FF2B5EF4-FFF2-40B4-BE49-F238E27FC236}">
                    <a16:creationId xmlns:a16="http://schemas.microsoft.com/office/drawing/2014/main" id="{F96BAA37-2663-41C2-8E47-64CB3662116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634540" y="4616560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2" name="Rectangle 70">
            <a:extLst>
              <a:ext uri="{FF2B5EF4-FFF2-40B4-BE49-F238E27FC236}">
                <a16:creationId xmlns:a16="http://schemas.microsoft.com/office/drawing/2014/main" id="{73AD41DB-DF9F-49BC-85AE-6AB1840A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4669978"/>
            <a:ext cx="3293268" cy="1173700"/>
          </a:xfrm>
        </p:spPr>
        <p:txBody>
          <a:bodyPr anchor="t">
            <a:normAutofit/>
          </a:bodyPr>
          <a:lstStyle/>
          <a:p>
            <a:r>
              <a:rPr lang="it-IT" sz="3500">
                <a:solidFill>
                  <a:schemeClr val="bg1"/>
                </a:solidFill>
              </a:rPr>
              <a:t>Norma giuridica del matrimonio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b="8254"/>
          <a:stretch/>
        </p:blipFill>
        <p:spPr bwMode="auto">
          <a:xfrm>
            <a:off x="20" y="0"/>
            <a:ext cx="9143980" cy="3984912"/>
          </a:xfrm>
          <a:custGeom>
            <a:avLst/>
            <a:gdLst/>
            <a:ahLst/>
            <a:cxnLst/>
            <a:rect l="l" t="t" r="r" b="b"/>
            <a:pathLst>
              <a:path w="12192000" h="3984912">
                <a:moveTo>
                  <a:pt x="0" y="0"/>
                </a:moveTo>
                <a:lnTo>
                  <a:pt x="12192000" y="0"/>
                </a:lnTo>
                <a:lnTo>
                  <a:pt x="12192000" y="566059"/>
                </a:lnTo>
                <a:lnTo>
                  <a:pt x="12192000" y="794037"/>
                </a:lnTo>
                <a:lnTo>
                  <a:pt x="12192000" y="2336800"/>
                </a:lnTo>
                <a:lnTo>
                  <a:pt x="12192000" y="2631227"/>
                </a:lnTo>
                <a:lnTo>
                  <a:pt x="12192000" y="3908712"/>
                </a:lnTo>
                <a:lnTo>
                  <a:pt x="9439275" y="3984912"/>
                </a:lnTo>
                <a:lnTo>
                  <a:pt x="5572127" y="3737262"/>
                </a:lnTo>
                <a:lnTo>
                  <a:pt x="0" y="3908712"/>
                </a:lnTo>
                <a:lnTo>
                  <a:pt x="0" y="2631227"/>
                </a:lnTo>
                <a:lnTo>
                  <a:pt x="0" y="2336800"/>
                </a:lnTo>
                <a:lnTo>
                  <a:pt x="0" y="794037"/>
                </a:lnTo>
                <a:lnTo>
                  <a:pt x="0" y="566059"/>
                </a:lnTo>
                <a:close/>
              </a:path>
            </a:pathLst>
          </a:custGeom>
          <a:noFill/>
        </p:spPr>
      </p:pic>
      <p:grpSp>
        <p:nvGrpSpPr>
          <p:cNvPr id="2053" name="Group 72">
            <a:extLst>
              <a:ext uri="{FF2B5EF4-FFF2-40B4-BE49-F238E27FC236}">
                <a16:creationId xmlns:a16="http://schemas.microsoft.com/office/drawing/2014/main" id="{A4AE1828-51FD-4AD7-BCF6-9AF5C696CE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9144000" cy="757168"/>
            <a:chOff x="0" y="2959818"/>
            <a:chExt cx="12192000" cy="757168"/>
          </a:xfrm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8542C7CD-02BE-4ADE-8D2F-DFB759D71A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840A04EE-8E37-4C28-B09B-A9593A4AAB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5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ADE1CD51-1A69-45DD-935C-A965AEA040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8150" y="4669978"/>
            <a:ext cx="4269581" cy="1173700"/>
          </a:xfrm>
        </p:spPr>
        <p:txBody>
          <a:bodyPr>
            <a:normAutofit/>
          </a:bodyPr>
          <a:lstStyle/>
          <a:p>
            <a:r>
              <a:rPr lang="it-IT" sz="2100" dirty="0">
                <a:solidFill>
                  <a:schemeClr val="bg1">
                    <a:alpha val="80000"/>
                  </a:schemeClr>
                </a:solidFill>
              </a:rPr>
              <a:t>Il contratto di matrimonio è un unione fra  un uomo e una donna per </a:t>
            </a:r>
            <a:r>
              <a:rPr lang="it-IT" sz="2100" b="1" u="sng" dirty="0">
                <a:solidFill>
                  <a:schemeClr val="bg1">
                    <a:alpha val="80000"/>
                  </a:schemeClr>
                </a:solidFill>
              </a:rPr>
              <a:t>procreare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put penna 3">
                <a:extLst>
                  <a:ext uri="{FF2B5EF4-FFF2-40B4-BE49-F238E27FC236}">
                    <a16:creationId xmlns:a16="http://schemas.microsoft.com/office/drawing/2014/main" id="{88630CF0-CF3D-426D-A708-8157FC72EAC7}"/>
                  </a:ext>
                </a:extLst>
              </p14:cNvPr>
              <p14:cNvContentPartPr/>
              <p14:nvPr/>
            </p14:nvContentPartPr>
            <p14:xfrm>
              <a:off x="-845860" y="6541480"/>
              <a:ext cx="360" cy="360"/>
            </p14:xfrm>
          </p:contentPart>
        </mc:Choice>
        <mc:Fallback xmlns="">
          <p:pic>
            <p:nvPicPr>
              <p:cNvPr id="4" name="Input penna 3">
                <a:extLst>
                  <a:ext uri="{FF2B5EF4-FFF2-40B4-BE49-F238E27FC236}">
                    <a16:creationId xmlns:a16="http://schemas.microsoft.com/office/drawing/2014/main" id="{88630CF0-CF3D-426D-A708-8157FC72EAC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854860" y="6532480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9CD2D09-B1BB-4DF5-9E1C-3D21B21EDE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40323" y="0"/>
            <a:ext cx="4703677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83355637-BA71-4F63-94C9-E77BF81BDF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1560" y="770037"/>
            <a:ext cx="3602727" cy="1311664"/>
          </a:xfrm>
        </p:spPr>
        <p:txBody>
          <a:bodyPr vert="horz" lIns="91440" tIns="45720" rIns="91440" bIns="45720" rtlCol="0">
            <a:normAutofit fontScale="90000"/>
          </a:bodyPr>
          <a:lstStyle/>
          <a:p>
            <a:r>
              <a:rPr lang="en-US" dirty="0">
                <a:solidFill>
                  <a:srgbClr val="000000"/>
                </a:solidFill>
              </a:rPr>
              <a:t>La </a:t>
            </a:r>
            <a:r>
              <a:rPr lang="en-US" dirty="0" err="1">
                <a:solidFill>
                  <a:srgbClr val="000000"/>
                </a:solidFill>
              </a:rPr>
              <a:t>Gravidanza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it-IT" dirty="0"/>
              <a:t>in Marocco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5" name="Freeform 49">
            <a:extLst>
              <a:ext uri="{FF2B5EF4-FFF2-40B4-BE49-F238E27FC236}">
                <a16:creationId xmlns:a16="http://schemas.microsoft.com/office/drawing/2014/main" id="{967C29FE-FD32-4AFB-AD20-DBDF5864B2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035436" y="590635"/>
            <a:ext cx="4108564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accent3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r="2362" b="3"/>
          <a:stretch/>
        </p:blipFill>
        <p:spPr bwMode="auto">
          <a:xfrm>
            <a:off x="5169988" y="770037"/>
            <a:ext cx="3974012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3120528" y="0"/>
                </a:moveTo>
                <a:cubicBezTo>
                  <a:pt x="3874524" y="0"/>
                  <a:pt x="4566062" y="267415"/>
                  <a:pt x="5105473" y="712577"/>
                </a:cubicBezTo>
                <a:lnTo>
                  <a:pt x="5298683" y="888178"/>
                </a:lnTo>
                <a:lnTo>
                  <a:pt x="5298683" y="5352876"/>
                </a:lnTo>
                <a:lnTo>
                  <a:pt x="5105473" y="5528477"/>
                </a:lnTo>
                <a:cubicBezTo>
                  <a:pt x="4874296" y="5719261"/>
                  <a:pt x="4615179" y="5877397"/>
                  <a:pt x="4335177" y="5995828"/>
                </a:cubicBezTo>
                <a:lnTo>
                  <a:pt x="4057556" y="6097438"/>
                </a:lnTo>
                <a:lnTo>
                  <a:pt x="2183499" y="6097438"/>
                </a:lnTo>
                <a:lnTo>
                  <a:pt x="1905878" y="5995828"/>
                </a:lnTo>
                <a:cubicBezTo>
                  <a:pt x="785873" y="5522106"/>
                  <a:pt x="0" y="4413092"/>
                  <a:pt x="0" y="3120527"/>
                </a:cubicBezTo>
                <a:cubicBezTo>
                  <a:pt x="0" y="1397108"/>
                  <a:pt x="1397108" y="0"/>
                  <a:pt x="3120528" y="0"/>
                </a:cubicBezTo>
                <a:close/>
              </a:path>
            </a:pathLst>
          </a:custGeom>
          <a:noFill/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put penna 2">
                <a:extLst>
                  <a:ext uri="{FF2B5EF4-FFF2-40B4-BE49-F238E27FC236}">
                    <a16:creationId xmlns:a16="http://schemas.microsoft.com/office/drawing/2014/main" id="{2736BC6E-0C23-413A-A779-E9513A0FCCE0}"/>
                  </a:ext>
                </a:extLst>
              </p14:cNvPr>
              <p14:cNvContentPartPr/>
              <p14:nvPr/>
            </p14:nvContentPartPr>
            <p14:xfrm>
              <a:off x="334220" y="5086360"/>
              <a:ext cx="18000" cy="9720"/>
            </p14:xfrm>
          </p:contentPart>
        </mc:Choice>
        <mc:Fallback xmlns="">
          <p:pic>
            <p:nvPicPr>
              <p:cNvPr id="3" name="Input penna 2">
                <a:extLst>
                  <a:ext uri="{FF2B5EF4-FFF2-40B4-BE49-F238E27FC236}">
                    <a16:creationId xmlns:a16="http://schemas.microsoft.com/office/drawing/2014/main" id="{2736BC6E-0C23-413A-A779-E9513A0FCCE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25220" y="5077360"/>
                <a:ext cx="35640" cy="2736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5D72984B-DDC5-4D51-B8A9-FE13EAAB8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endParaRPr lang="it-IT" dirty="0"/>
          </a:p>
          <a:p>
            <a:r>
              <a:rPr lang="it-IT" dirty="0"/>
              <a:t>In molte famiglie si</a:t>
            </a:r>
          </a:p>
          <a:p>
            <a:pPr marL="0" indent="0">
              <a:buNone/>
            </a:pPr>
            <a:r>
              <a:rPr lang="it-IT" dirty="0"/>
              <a:t>    mantiene segreta,</a:t>
            </a:r>
          </a:p>
          <a:p>
            <a:pPr marL="0" indent="0">
              <a:buNone/>
            </a:pPr>
            <a:r>
              <a:rPr lang="it-IT" dirty="0"/>
              <a:t>    Soprattutto i primi tre mesi.</a:t>
            </a:r>
          </a:p>
          <a:p>
            <a:pPr marL="0" indent="0">
              <a:buNone/>
            </a:pPr>
            <a:r>
              <a:rPr lang="it-IT" dirty="0"/>
              <a:t>    Spesso tante famiglie</a:t>
            </a:r>
          </a:p>
          <a:p>
            <a:pPr marL="0" indent="0">
              <a:buNone/>
            </a:pPr>
            <a:r>
              <a:rPr lang="it-IT" dirty="0"/>
              <a:t>    mantengono segreto anche</a:t>
            </a:r>
          </a:p>
          <a:p>
            <a:pPr marL="0" indent="0">
              <a:buNone/>
            </a:pPr>
            <a:r>
              <a:rPr lang="it-IT" dirty="0"/>
              <a:t>    Il sesso del bambino </a:t>
            </a:r>
          </a:p>
          <a:p>
            <a:pPr marL="0" indent="0">
              <a:buNone/>
            </a:pPr>
            <a:r>
              <a:rPr lang="it-IT" dirty="0"/>
              <a:t>    fino al parto.</a:t>
            </a:r>
          </a:p>
          <a:p>
            <a:pPr marL="0" indent="0">
              <a:buNone/>
            </a:pPr>
            <a:r>
              <a:rPr lang="it-IT" dirty="0"/>
              <a:t>   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86295E7F-EA66-480B-B001-C8BE7CD619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0030" y="4892040"/>
            <a:ext cx="8661654" cy="1645920"/>
          </a:xfrm>
          <a:prstGeom prst="rect">
            <a:avLst/>
          </a:prstGeom>
          <a:solidFill>
            <a:srgbClr val="262626"/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9014" y="5091762"/>
            <a:ext cx="5613590" cy="12645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sz="4200" dirty="0" err="1">
                <a:solidFill>
                  <a:srgbClr val="FFFFFF"/>
                </a:solidFill>
              </a:rPr>
              <a:t>Festa</a:t>
            </a:r>
            <a:r>
              <a:rPr lang="en-US" sz="4200" dirty="0">
                <a:solidFill>
                  <a:srgbClr val="FFFFFF"/>
                </a:solidFill>
              </a:rPr>
              <a:t> del 7° </a:t>
            </a:r>
            <a:r>
              <a:rPr lang="en-US" sz="4200" dirty="0" err="1">
                <a:solidFill>
                  <a:srgbClr val="FFFFFF"/>
                </a:solidFill>
              </a:rPr>
              <a:t>mese</a:t>
            </a:r>
            <a:endParaRPr lang="en-US" sz="4200" dirty="0">
              <a:solidFill>
                <a:srgbClr val="FFFFFF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t="1498" r="-1" b="6915"/>
          <a:stretch/>
        </p:blipFill>
        <p:spPr bwMode="auto">
          <a:xfrm>
            <a:off x="240030" y="320040"/>
            <a:ext cx="8661654" cy="4462272"/>
          </a:xfrm>
          <a:prstGeom prst="rect">
            <a:avLst/>
          </a:prstGeom>
          <a:noFill/>
        </p:spPr>
      </p:pic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E126E481-B945-4179-BD79-05E96E9B2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748</Words>
  <Application>Microsoft Office PowerPoint</Application>
  <PresentationFormat>Presentazione su schermo (4:3)</PresentationFormat>
  <Paragraphs>65</Paragraphs>
  <Slides>27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27</vt:i4>
      </vt:variant>
    </vt:vector>
  </HeadingPairs>
  <TitlesOfParts>
    <vt:vector size="28" baseType="lpstr">
      <vt:lpstr>Tema di Office</vt:lpstr>
      <vt:lpstr>Essere bambino in Marocco</vt:lpstr>
      <vt:lpstr>Breve presentazione del Marooco</vt:lpstr>
      <vt:lpstr>Il Marocco</vt:lpstr>
      <vt:lpstr>Regime dello stato e religione</vt:lpstr>
      <vt:lpstr>Cosa ci vuole per far nascere un bambino</vt:lpstr>
      <vt:lpstr>Norma coranica del matrimonio  "surat arrum" </vt:lpstr>
      <vt:lpstr>Norma giuridica del matrimonio</vt:lpstr>
      <vt:lpstr>La Gravidanza in Marocco </vt:lpstr>
      <vt:lpstr>Festa del 7° mese</vt:lpstr>
      <vt:lpstr>Il parto </vt:lpstr>
      <vt:lpstr>Il significato della parola « tifl» طفل</vt:lpstr>
      <vt:lpstr>Nascita del bambino e il richiamo alla preghiera nell’orecchio destro del bambino </vt:lpstr>
      <vt:lpstr>Perché  si fa il richiamo alla preghiera nell’orecchio destro  ? Prima cosa che perviene all’orecchio dell’essere umano         Con le parole dell «Azan« fugge "shaytan"  Formula di accesso all’islam </vt:lpstr>
      <vt:lpstr>Il terzo giorno dopo il parto si prepara un piatto super calorico per la mamma e gli invitati</vt:lpstr>
      <vt:lpstr>La casa del nuovo nascituro  diventa un luogo di incontro, gioia e festa per tutta la famiglia fino alla festa dell ‘Aqiqa       del settimo giorno </vt:lpstr>
      <vt:lpstr>Il settimo giorno si annuncia il nome alla famiglia con il sacrificio del montone</vt:lpstr>
      <vt:lpstr>L’hammam </vt:lpstr>
      <vt:lpstr>Il bambino viene avvolto in una fascia  bianca  e spesso viene protetto  dagli occhi degli altri  fino ai 40 giorni protezione della casa e del nuovo nascituro attraverso la lettura del corano ad alta voce tutti i giorni  " surrat al Baqara"</vt:lpstr>
      <vt:lpstr>Tagliare i capelli a quaranta giorni</vt:lpstr>
      <vt:lpstr>Allattamento del bambino</vt:lpstr>
      <vt:lpstr>Lo svezzamento del bambino</vt:lpstr>
      <vt:lpstr>La circoncisione </vt:lpstr>
      <vt:lpstr>La circoncisione  un rito puramente religioso</vt:lpstr>
      <vt:lpstr>La scuola in Marocco</vt:lpstr>
      <vt:lpstr>Il gioco</vt:lpstr>
      <vt:lpstr>Valori e regole</vt:lpstr>
      <vt:lpstr>I bambini nel paese di immigrazione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nascita, l’infanzia</dc:title>
  <dc:creator>Anamaria Skanjeti</dc:creator>
  <cp:lastModifiedBy>Hanane Byad</cp:lastModifiedBy>
  <cp:revision>17</cp:revision>
  <dcterms:created xsi:type="dcterms:W3CDTF">2021-03-07T19:03:56Z</dcterms:created>
  <dcterms:modified xsi:type="dcterms:W3CDTF">2022-03-12T14:24:51Z</dcterms:modified>
</cp:coreProperties>
</file>